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7" r:id="rId2"/>
    <p:sldId id="287" r:id="rId3"/>
    <p:sldId id="282" r:id="rId4"/>
    <p:sldId id="297" r:id="rId5"/>
    <p:sldId id="298" r:id="rId6"/>
    <p:sldId id="299" r:id="rId7"/>
    <p:sldId id="296" r:id="rId8"/>
    <p:sldId id="301" r:id="rId9"/>
    <p:sldId id="295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11" r:id="rId18"/>
    <p:sldId id="309" r:id="rId19"/>
    <p:sldId id="310" r:id="rId20"/>
    <p:sldId id="312" r:id="rId21"/>
    <p:sldId id="278" r:id="rId22"/>
  </p:sldIdLst>
  <p:sldSz cx="9144000" cy="6858000" type="screen4x3"/>
  <p:notesSz cx="6797675" cy="9926638"/>
  <p:embeddedFontLst>
    <p:embeddedFont>
      <p:font typeface="나눔고딕" charset="-127"/>
      <p:regular r:id="rId25"/>
      <p:bold r:id="rId26"/>
    </p:embeddedFont>
    <p:embeddedFont>
      <p:font typeface="맑은 고딕" pitchFamily="50" charset="-127"/>
      <p:regular r:id="rId27"/>
      <p:bold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9CF0"/>
    <a:srgbClr val="3D3C3E"/>
    <a:srgbClr val="8DBDF7"/>
    <a:srgbClr val="09DD1D"/>
    <a:srgbClr val="7C8321"/>
    <a:srgbClr val="D163E7"/>
    <a:srgbClr val="1D314E"/>
    <a:srgbClr val="063656"/>
    <a:srgbClr val="08456E"/>
    <a:srgbClr val="5DAA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86364" autoAdjust="0"/>
  </p:normalViewPr>
  <p:slideViewPr>
    <p:cSldViewPr snapToGrid="0">
      <p:cViewPr>
        <p:scale>
          <a:sx n="100" d="100"/>
          <a:sy n="100" d="100"/>
        </p:scale>
        <p:origin x="-1944" y="-432"/>
      </p:cViewPr>
      <p:guideLst>
        <p:guide orient="horz" pos="2166"/>
        <p:guide orient="horz" pos="1164"/>
        <p:guide orient="horz" pos="278"/>
        <p:guide orient="horz" pos="848"/>
        <p:guide orient="horz" pos="1348"/>
        <p:guide orient="horz" pos="559"/>
        <p:guide orient="horz" pos="3866"/>
        <p:guide orient="horz" pos="1664"/>
        <p:guide pos="2894"/>
        <p:guide pos="5528"/>
        <p:guide pos="230"/>
        <p:guide pos="1562"/>
        <p:guide pos="4226"/>
        <p:guide pos="900"/>
        <p:guide pos="4910"/>
        <p:guide pos="123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52" d="100"/>
          <a:sy n="52" d="100"/>
        </p:scale>
        <p:origin x="-2628" y="-90"/>
      </p:cViewPr>
      <p:guideLst>
        <p:guide orient="horz" pos="3127"/>
        <p:guide pos="2141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207F23D9-DF40-4811-9C78-A2E2A32398DD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4DD6E7B0-61C4-474B-96F1-99E4547EAD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91599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F3AF6795-A612-454E-AF7A-9192B1BEBB13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0A51D67-0C14-4576-BCC5-A508196B7B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8730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>
                <a:solidFill>
                  <a:prstClr val="black"/>
                </a:solidFill>
              </a:rPr>
              <a:pPr/>
              <a:t>20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920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hangeul.naver.com/font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부제목 2"/>
          <p:cNvSpPr txBox="1">
            <a:spLocks/>
          </p:cNvSpPr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나눔글꼴로 작성되었습니다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20" dirty="0" smtClean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설치하기</a:t>
            </a:r>
            <a:endParaRPr lang="ko-KR" altLang="en-US" sz="800" u="sng" spc="-2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cosmetic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  <p:sp>
        <p:nvSpPr>
          <p:cNvPr id="18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312059" y="246743"/>
            <a:ext cx="8338457" cy="1851478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5400" b="1" spc="-250" baseline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제목을 입력하세요</a:t>
            </a:r>
            <a:endParaRPr lang="en-US" altLang="ko-KR" dirty="0" smtClean="0"/>
          </a:p>
          <a:p>
            <a:pPr lvl="0"/>
            <a:endParaRPr lang="ko-KR" altLang="en-US" dirty="0" smtClean="0"/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>
          <a:xfrm>
            <a:off x="268519" y="4005064"/>
            <a:ext cx="8418281" cy="304826"/>
          </a:xfrm>
        </p:spPr>
        <p:txBody>
          <a:bodyPr anchor="t">
            <a:normAutofit/>
          </a:bodyPr>
          <a:lstStyle>
            <a:lvl1pPr algn="l">
              <a:buFont typeface="Wingdings" pitchFamily="2" charset="2"/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부제목 2"/>
          <p:cNvSpPr txBox="1">
            <a:spLocks/>
          </p:cNvSpPr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나눔글꼴로 작성되었습니다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20" dirty="0" smtClean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spc="-2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368300" y="571500"/>
            <a:ext cx="8394700" cy="8461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내용 개체 틀 2"/>
          <p:cNvSpPr>
            <a:spLocks noGrp="1"/>
          </p:cNvSpPr>
          <p:nvPr>
            <p:ph idx="1" hasCustomPrompt="1"/>
          </p:nvPr>
        </p:nvSpPr>
        <p:spPr>
          <a:xfrm>
            <a:off x="368300" y="1574801"/>
            <a:ext cx="1905000" cy="317499"/>
          </a:xfrm>
        </p:spPr>
        <p:txBody>
          <a:bodyPr>
            <a:normAutofit/>
          </a:bodyPr>
          <a:lstStyle>
            <a:lvl1pPr>
              <a:buFontTx/>
              <a:buNone/>
              <a:defRPr sz="1200" b="1">
                <a:solidFill>
                  <a:srgbClr val="3D3C3E"/>
                </a:solidFill>
              </a:defRPr>
            </a:lvl1pPr>
            <a:lvl2pPr>
              <a:buFontTx/>
              <a:buNone/>
              <a:defRPr sz="1200"/>
            </a:lvl2pPr>
            <a:lvl3pPr>
              <a:buFontTx/>
              <a:buNone/>
              <a:defRPr sz="1200"/>
            </a:lvl3pPr>
            <a:lvl4pPr>
              <a:buFontTx/>
              <a:buNone/>
              <a:defRPr sz="1200"/>
            </a:lvl4pPr>
            <a:lvl5pPr>
              <a:buFontTx/>
              <a:buNone/>
              <a:defRPr sz="1200"/>
            </a:lvl5pPr>
          </a:lstStyle>
          <a:p>
            <a:pPr lvl="0"/>
            <a:r>
              <a:rPr lang="ko-KR" altLang="en-US" smtClean="0"/>
              <a:t>내용제목</a:t>
            </a:r>
          </a:p>
        </p:txBody>
      </p:sp>
      <p:sp>
        <p:nvSpPr>
          <p:cNvPr id="15" name="내용 개체 틀 2"/>
          <p:cNvSpPr>
            <a:spLocks noGrp="1"/>
          </p:cNvSpPr>
          <p:nvPr>
            <p:ph idx="13" hasCustomPrompt="1"/>
          </p:nvPr>
        </p:nvSpPr>
        <p:spPr>
          <a:xfrm>
            <a:off x="2336800" y="1574801"/>
            <a:ext cx="6426200" cy="330199"/>
          </a:xfrm>
        </p:spPr>
        <p:txBody>
          <a:bodyPr>
            <a:normAutofit/>
          </a:bodyPr>
          <a:lstStyle>
            <a:lvl1pPr>
              <a:buNone/>
              <a:defRPr sz="1200" b="1" baseline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smtClean="0"/>
              <a:t>내용을 입력하십시오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  <a:lvl2pPr>
              <a:defRPr>
                <a:latin typeface="나눔고딕" pitchFamily="50" charset="-127"/>
                <a:ea typeface="나눔고딕" pitchFamily="50" charset="-127"/>
              </a:defRPr>
            </a:lvl2pPr>
            <a:lvl3pPr>
              <a:defRPr>
                <a:latin typeface="나눔고딕" pitchFamily="50" charset="-127"/>
                <a:ea typeface="나눔고딕" pitchFamily="50" charset="-127"/>
              </a:defRPr>
            </a:lvl3pPr>
            <a:lvl4pPr>
              <a:defRPr>
                <a:latin typeface="나눔고딕" pitchFamily="50" charset="-127"/>
                <a:ea typeface="나눔고딕" pitchFamily="50" charset="-127"/>
              </a:defRPr>
            </a:lvl4pPr>
            <a:lvl5pPr>
              <a:defRPr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2015-02-23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4" r:id="rId3"/>
    <p:sldLayoutId id="2147483673" r:id="rId4"/>
    <p:sldLayoutId id="2147483676" r:id="rId5"/>
    <p:sldLayoutId id="2147483661" r:id="rId6"/>
    <p:sldLayoutId id="2147483662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98403" y="1234724"/>
            <a:ext cx="7772400" cy="946501"/>
          </a:xfrm>
        </p:spPr>
        <p:txBody>
          <a:bodyPr anchor="ctr">
            <a:noAutofit/>
          </a:bodyPr>
          <a:lstStyle/>
          <a:p>
            <a:pPr algn="r"/>
            <a:r>
              <a:rPr lang="ko-KR" altLang="en-US" sz="6000" b="1" spc="-250" dirty="0">
                <a:solidFill>
                  <a:schemeClr val="accent4">
                    <a:lumMod val="50000"/>
                  </a:schemeClr>
                </a:solidFill>
              </a:rPr>
              <a:t>알고 </a:t>
            </a:r>
            <a:r>
              <a:rPr lang="ko-KR" altLang="en-US" sz="6000" b="1" spc="-250" dirty="0" smtClean="0">
                <a:solidFill>
                  <a:schemeClr val="accent4">
                    <a:lumMod val="50000"/>
                  </a:schemeClr>
                </a:solidFill>
              </a:rPr>
              <a:t>싶다</a:t>
            </a:r>
            <a:endParaRPr lang="ko-KR" altLang="en-US" sz="6600" b="1" spc="-2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60714" y="4291730"/>
            <a:ext cx="5035185" cy="1752600"/>
          </a:xfrm>
          <a:ln>
            <a:noFill/>
          </a:ln>
        </p:spPr>
        <p:txBody>
          <a:bodyPr>
            <a:normAutofit/>
          </a:bodyPr>
          <a:lstStyle/>
          <a:p>
            <a:pPr algn="l"/>
            <a:endParaRPr lang="en-US" altLang="ko-KR" sz="2000" b="1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US" altLang="ko-KR" sz="2000" b="1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ko-KR" altLang="en-US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중앙장애아동</a:t>
            </a:r>
            <a:r>
              <a:rPr lang="ko-KR" altLang="en-US" sz="2000" b="1" spc="300" dirty="0" smtClean="0">
                <a:solidFill>
                  <a:schemeClr val="accent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발달장애인 </a:t>
            </a:r>
            <a:r>
              <a:rPr lang="ko-KR" altLang="en-US" sz="2000" b="1" spc="300" dirty="0" smtClean="0">
                <a:solidFill>
                  <a:schemeClr val="accent1"/>
                </a:solidFill>
              </a:rPr>
              <a:t>지원센터</a:t>
            </a:r>
            <a:endParaRPr lang="en-US" altLang="ko-KR" sz="2000" b="1" spc="300" dirty="0" smtClean="0">
              <a:solidFill>
                <a:schemeClr val="accent1"/>
              </a:solidFill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1"/>
          <p:cNvSpPr txBox="1">
            <a:spLocks/>
          </p:cNvSpPr>
          <p:nvPr/>
        </p:nvSpPr>
        <p:spPr>
          <a:xfrm>
            <a:off x="1036503" y="2228850"/>
            <a:ext cx="7772400" cy="1127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  <a:cs typeface="+mj-cs"/>
              </a:defRPr>
            </a:lvl1pPr>
          </a:lstStyle>
          <a:p>
            <a:pPr algn="r"/>
            <a:r>
              <a:rPr lang="ko-KR" altLang="en-US" sz="8000" b="1" spc="-250" dirty="0" smtClean="0">
                <a:solidFill>
                  <a:schemeClr val="accent1"/>
                </a:solidFill>
              </a:rPr>
              <a:t>자</a:t>
            </a:r>
            <a:r>
              <a:rPr lang="ko-KR" altLang="en-US" sz="8000" b="1" spc="-250" dirty="0" smtClean="0">
                <a:solidFill>
                  <a:schemeClr val="accent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8000" b="1" spc="-250" dirty="0" smtClean="0">
                <a:solidFill>
                  <a:schemeClr val="accent1"/>
                </a:solidFill>
              </a:rPr>
              <a:t>조</a:t>
            </a:r>
            <a:r>
              <a:rPr lang="ko-KR" altLang="en-US" sz="8000" b="1" spc="-250" dirty="0" smtClean="0">
                <a:solidFill>
                  <a:schemeClr val="accent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8000" b="1" spc="-250" dirty="0" smtClean="0">
                <a:solidFill>
                  <a:schemeClr val="accent1"/>
                </a:solidFill>
              </a:rPr>
              <a:t>집</a:t>
            </a:r>
            <a:r>
              <a:rPr lang="ko-KR" altLang="en-US" sz="8000" b="1" spc="-250" dirty="0" smtClean="0">
                <a:solidFill>
                  <a:schemeClr val="accent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8000" b="1" spc="-250" dirty="0" smtClean="0">
                <a:solidFill>
                  <a:schemeClr val="accent1"/>
                </a:solidFill>
              </a:rPr>
              <a:t>단</a:t>
            </a:r>
            <a:endParaRPr lang="ko-KR" altLang="en-US" sz="6600" b="1" spc="-2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975" y="2658440"/>
            <a:ext cx="4733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spc="300" dirty="0" smtClean="0">
                <a:solidFill>
                  <a:schemeClr val="accent4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5400" b="1" spc="300" dirty="0" smtClean="0">
                <a:solidFill>
                  <a:schemeClr val="accent4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자조집단</a:t>
            </a:r>
            <a:r>
              <a:rPr lang="en-US" altLang="ko-KR" sz="5400" b="1" spc="300" dirty="0" smtClean="0">
                <a:solidFill>
                  <a:schemeClr val="accent4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5400" b="1" spc="300" dirty="0" smtClean="0">
                <a:solidFill>
                  <a:schemeClr val="accent4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은</a:t>
            </a:r>
            <a:r>
              <a:rPr lang="en-US" altLang="ko-KR" sz="5400" b="1" spc="300" dirty="0" smtClean="0">
                <a:solidFill>
                  <a:schemeClr val="accent4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2400" b="1" spc="300" dirty="0">
              <a:solidFill>
                <a:schemeClr val="accent4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394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꺾인 연결선 34"/>
          <p:cNvCxnSpPr/>
          <p:nvPr/>
        </p:nvCxnSpPr>
        <p:spPr>
          <a:xfrm rot="16200000" flipH="1">
            <a:off x="536716" y="3479626"/>
            <a:ext cx="3350417" cy="948878"/>
          </a:xfrm>
          <a:prstGeom prst="bentConnector3">
            <a:avLst>
              <a:gd name="adj1" fmla="val 100036"/>
            </a:avLst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39479398"/>
              </p:ext>
            </p:extLst>
          </p:nvPr>
        </p:nvGraphicFramePr>
        <p:xfrm>
          <a:off x="2505387" y="4368166"/>
          <a:ext cx="5333688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688"/>
              </a:tblGrid>
              <a:tr h="40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</a:t>
                      </a:r>
                      <a:r>
                        <a:rPr lang="ko-KR" altLang="en-US" sz="2500" b="1" dirty="0" smtClean="0">
                          <a:solidFill>
                            <a:schemeClr val="accent3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당사자</a:t>
                      </a:r>
                      <a:r>
                        <a:rPr lang="ko-KR" altLang="en-US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 자기결정 </a:t>
                      </a:r>
                      <a:r>
                        <a:rPr lang="en-US" altLang="ko-KR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자발성에 기초</a:t>
                      </a:r>
                      <a:r>
                        <a:rPr lang="en-US" altLang="ko-KR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en-US" altLang="ko-KR" sz="25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25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1916556"/>
              </p:ext>
            </p:extLst>
          </p:nvPr>
        </p:nvGraphicFramePr>
        <p:xfrm>
          <a:off x="2486337" y="3273424"/>
          <a:ext cx="5333688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688"/>
              </a:tblGrid>
              <a:tr h="40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발달장애인 </a:t>
                      </a:r>
                      <a:r>
                        <a:rPr lang="ko-KR" altLang="en-US" sz="2500" b="1" dirty="0" smtClean="0">
                          <a:solidFill>
                            <a:schemeClr val="accent3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당사자</a:t>
                      </a:r>
                      <a:r>
                        <a:rPr lang="ko-KR" altLang="en-US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자신을 위한 것</a:t>
                      </a:r>
                      <a:r>
                        <a:rPr lang="en-US" altLang="ko-KR" sz="25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25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‘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자조집단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’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은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2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73266699"/>
              </p:ext>
            </p:extLst>
          </p:nvPr>
        </p:nvGraphicFramePr>
        <p:xfrm>
          <a:off x="2495862" y="2197099"/>
          <a:ext cx="5333688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688"/>
              </a:tblGrid>
              <a:tr h="40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5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  발달장애인 </a:t>
                      </a:r>
                      <a:r>
                        <a:rPr lang="ko-KR" altLang="en-US" sz="2500" b="1" dirty="0" smtClean="0">
                          <a:solidFill>
                            <a:schemeClr val="accent3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당사자</a:t>
                      </a:r>
                      <a:r>
                        <a:rPr lang="en-US" altLang="ko-KR" sz="2500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2500" b="0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7" name="모서리가 접힌 도형 26"/>
          <p:cNvSpPr/>
          <p:nvPr/>
        </p:nvSpPr>
        <p:spPr>
          <a:xfrm>
            <a:off x="762000" y="1881188"/>
            <a:ext cx="1950970" cy="795338"/>
          </a:xfrm>
          <a:prstGeom prst="foldedCorner">
            <a:avLst>
              <a:gd name="adj" fmla="val 29841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27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모임의 주체</a:t>
            </a:r>
            <a:endParaRPr lang="ko-KR" altLang="en-US" sz="270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28" name="모서리가 접힌 도형 27"/>
          <p:cNvSpPr/>
          <p:nvPr/>
        </p:nvSpPr>
        <p:spPr>
          <a:xfrm>
            <a:off x="762000" y="2957513"/>
            <a:ext cx="1950970" cy="795338"/>
          </a:xfrm>
          <a:prstGeom prst="foldedCorner">
            <a:avLst>
              <a:gd name="adj" fmla="val 2984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27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모임의 목적</a:t>
            </a:r>
            <a:endParaRPr lang="ko-KR" altLang="en-US" sz="27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29" name="모서리가 접힌 도형 28"/>
          <p:cNvSpPr/>
          <p:nvPr/>
        </p:nvSpPr>
        <p:spPr>
          <a:xfrm>
            <a:off x="771525" y="4052888"/>
            <a:ext cx="1950970" cy="795338"/>
          </a:xfrm>
          <a:prstGeom prst="foldedCorner">
            <a:avLst>
              <a:gd name="adj" fmla="val 298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27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의사결정방식</a:t>
            </a:r>
            <a:endParaRPr lang="ko-KR" altLang="en-US" sz="27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7678" y="3733801"/>
            <a:ext cx="3068772" cy="442674"/>
          </a:xfrm>
          <a:prstGeom prst="round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⇒ </a:t>
            </a:r>
            <a:r>
              <a:rPr lang="ko-KR" altLang="en-US" sz="200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여가</a:t>
            </a:r>
            <a:r>
              <a:rPr lang="en-US" altLang="ko-KR" sz="200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, </a:t>
            </a:r>
            <a:r>
              <a:rPr lang="ko-KR" altLang="en-US" sz="200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배움</a:t>
            </a:r>
            <a:r>
              <a:rPr lang="en-US" altLang="ko-KR" sz="200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, </a:t>
            </a:r>
            <a:r>
              <a:rPr lang="ko-KR" altLang="en-US" sz="2000" dirty="0" err="1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권리옹</a:t>
            </a:r>
            <a:r>
              <a:rPr lang="ko-KR" altLang="en-US" sz="200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등</a:t>
            </a:r>
            <a:endParaRPr lang="en-US" altLang="ko-KR" sz="2000" dirty="0" smtClean="0">
              <a:solidFill>
                <a:schemeClr val="tx2"/>
              </a:soli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12970" y="5121326"/>
            <a:ext cx="5116580" cy="1054953"/>
          </a:xfrm>
          <a:prstGeom prst="roundRect">
            <a:avLst>
              <a:gd name="adj" fmla="val 755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marL="342900" indent="-342900" algn="r"/>
            <a:r>
              <a:rPr lang="en-US" altLang="ko-KR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-</a:t>
            </a:r>
            <a:r>
              <a:rPr lang="ko-KR" altLang="en-US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공통의 관심을 가진 발달장애인들이 모여</a:t>
            </a:r>
            <a:r>
              <a:rPr lang="en-US" altLang="ko-KR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,</a:t>
            </a:r>
          </a:p>
          <a:p>
            <a:pPr marL="342900" indent="-342900" algn="r">
              <a:buFontTx/>
              <a:buChar char="-"/>
            </a:pPr>
            <a:r>
              <a:rPr lang="ko-KR" altLang="en-US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서로 도움을 주고 받으며</a:t>
            </a:r>
            <a:r>
              <a:rPr lang="en-US" altLang="ko-KR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,</a:t>
            </a:r>
            <a:r>
              <a:rPr lang="ko-KR" altLang="en-US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</a:t>
            </a:r>
            <a:endParaRPr lang="en-US" altLang="ko-KR" sz="2000" dirty="0" smtClean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  <a:p>
            <a:pPr marL="342900" indent="-342900" algn="r">
              <a:buFontTx/>
              <a:buChar char="-"/>
            </a:pPr>
            <a:r>
              <a:rPr lang="ko-KR" altLang="en-US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자기역량을 강화할 수 있는 그룹</a:t>
            </a:r>
            <a:endParaRPr lang="en-US" altLang="ko-KR" sz="2000" dirty="0" smtClean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703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‘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자조집단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’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의 의미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  <a:latin typeface="맑은 고딕"/>
                <a:ea typeface="맑은 고딕"/>
              </a:rPr>
              <a:t>∙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기능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3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2068724" y="1730901"/>
            <a:ext cx="2072850" cy="944165"/>
          </a:xfrm>
          <a:custGeom>
            <a:avLst/>
            <a:gdLst>
              <a:gd name="connsiteX0" fmla="*/ 0 w 2072850"/>
              <a:gd name="connsiteY0" fmla="*/ 157364 h 944165"/>
              <a:gd name="connsiteX1" fmla="*/ 157364 w 2072850"/>
              <a:gd name="connsiteY1" fmla="*/ 0 h 944165"/>
              <a:gd name="connsiteX2" fmla="*/ 1915486 w 2072850"/>
              <a:gd name="connsiteY2" fmla="*/ 0 h 944165"/>
              <a:gd name="connsiteX3" fmla="*/ 2072850 w 2072850"/>
              <a:gd name="connsiteY3" fmla="*/ 157364 h 944165"/>
              <a:gd name="connsiteX4" fmla="*/ 2072850 w 2072850"/>
              <a:gd name="connsiteY4" fmla="*/ 786801 h 944165"/>
              <a:gd name="connsiteX5" fmla="*/ 1915486 w 2072850"/>
              <a:gd name="connsiteY5" fmla="*/ 944165 h 944165"/>
              <a:gd name="connsiteX6" fmla="*/ 157364 w 2072850"/>
              <a:gd name="connsiteY6" fmla="*/ 944165 h 944165"/>
              <a:gd name="connsiteX7" fmla="*/ 0 w 2072850"/>
              <a:gd name="connsiteY7" fmla="*/ 786801 h 944165"/>
              <a:gd name="connsiteX8" fmla="*/ 0 w 2072850"/>
              <a:gd name="connsiteY8" fmla="*/ 157364 h 9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2850" h="944165">
                <a:moveTo>
                  <a:pt x="0" y="157364"/>
                </a:moveTo>
                <a:cubicBezTo>
                  <a:pt x="0" y="70454"/>
                  <a:pt x="70454" y="0"/>
                  <a:pt x="157364" y="0"/>
                </a:cubicBezTo>
                <a:lnTo>
                  <a:pt x="1915486" y="0"/>
                </a:lnTo>
                <a:cubicBezTo>
                  <a:pt x="2002396" y="0"/>
                  <a:pt x="2072850" y="70454"/>
                  <a:pt x="2072850" y="157364"/>
                </a:cubicBezTo>
                <a:lnTo>
                  <a:pt x="2072850" y="786801"/>
                </a:lnTo>
                <a:cubicBezTo>
                  <a:pt x="2072850" y="873711"/>
                  <a:pt x="2002396" y="944165"/>
                  <a:pt x="1915486" y="944165"/>
                </a:cubicBezTo>
                <a:lnTo>
                  <a:pt x="157364" y="944165"/>
                </a:lnTo>
                <a:cubicBezTo>
                  <a:pt x="70454" y="944165"/>
                  <a:pt x="0" y="873711"/>
                  <a:pt x="0" y="786801"/>
                </a:cubicBezTo>
                <a:lnTo>
                  <a:pt x="0" y="15736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290" tIns="122290" rIns="122290" bIns="122290" numCol="1" spcCol="1270" anchor="ctr" anchorCtr="0">
            <a:noAutofit/>
          </a:bodyPr>
          <a:lstStyle/>
          <a:p>
            <a:pPr lvl="0" algn="ctr" defTabSz="889000" latinLnBrk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사회적 상호작용</a:t>
            </a:r>
            <a:r>
              <a:rPr lang="ko-KR" altLang="en-US" sz="2000" kern="1200" spc="-150" dirty="0" smtClean="0">
                <a:latin typeface="맑은 고딕"/>
                <a:ea typeface="맑은 고딕"/>
              </a:rPr>
              <a:t>∙</a:t>
            </a:r>
            <a:r>
              <a:rPr lang="en-US" altLang="ko-KR" sz="2000" kern="1200" spc="-150" dirty="0" smtClean="0">
                <a:latin typeface="맑은 고딕"/>
                <a:ea typeface="맑은 고딕"/>
              </a:rPr>
              <a:t/>
            </a:r>
            <a:br>
              <a:rPr lang="en-US" altLang="ko-KR" sz="2000" kern="1200" spc="-150" dirty="0" smtClean="0">
                <a:latin typeface="맑은 고딕"/>
                <a:ea typeface="맑은 고딕"/>
              </a:rPr>
            </a:br>
            <a:r>
              <a:rPr lang="ko-KR" altLang="en-US" sz="20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자기표현 기회 제공</a:t>
            </a:r>
            <a:endParaRPr lang="ko-KR" altLang="en-US" sz="2000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545407" y="2202984"/>
            <a:ext cx="3119485" cy="31194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602332" y="399654"/>
                </a:moveTo>
                <a:arcTo wR="1559742" hR="1559742" stAng="18716791" swAng="1807914"/>
              </a:path>
            </a:pathLst>
          </a:custGeom>
          <a:noFill/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자유형 5"/>
          <p:cNvSpPr/>
          <p:nvPr/>
        </p:nvSpPr>
        <p:spPr>
          <a:xfrm>
            <a:off x="3771342" y="3290644"/>
            <a:ext cx="2072850" cy="944165"/>
          </a:xfrm>
          <a:custGeom>
            <a:avLst/>
            <a:gdLst>
              <a:gd name="connsiteX0" fmla="*/ 0 w 2072850"/>
              <a:gd name="connsiteY0" fmla="*/ 157364 h 944165"/>
              <a:gd name="connsiteX1" fmla="*/ 157364 w 2072850"/>
              <a:gd name="connsiteY1" fmla="*/ 0 h 944165"/>
              <a:gd name="connsiteX2" fmla="*/ 1915486 w 2072850"/>
              <a:gd name="connsiteY2" fmla="*/ 0 h 944165"/>
              <a:gd name="connsiteX3" fmla="*/ 2072850 w 2072850"/>
              <a:gd name="connsiteY3" fmla="*/ 157364 h 944165"/>
              <a:gd name="connsiteX4" fmla="*/ 2072850 w 2072850"/>
              <a:gd name="connsiteY4" fmla="*/ 786801 h 944165"/>
              <a:gd name="connsiteX5" fmla="*/ 1915486 w 2072850"/>
              <a:gd name="connsiteY5" fmla="*/ 944165 h 944165"/>
              <a:gd name="connsiteX6" fmla="*/ 157364 w 2072850"/>
              <a:gd name="connsiteY6" fmla="*/ 944165 h 944165"/>
              <a:gd name="connsiteX7" fmla="*/ 0 w 2072850"/>
              <a:gd name="connsiteY7" fmla="*/ 786801 h 944165"/>
              <a:gd name="connsiteX8" fmla="*/ 0 w 2072850"/>
              <a:gd name="connsiteY8" fmla="*/ 157364 h 9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2850" h="944165">
                <a:moveTo>
                  <a:pt x="0" y="157364"/>
                </a:moveTo>
                <a:cubicBezTo>
                  <a:pt x="0" y="70454"/>
                  <a:pt x="70454" y="0"/>
                  <a:pt x="157364" y="0"/>
                </a:cubicBezTo>
                <a:lnTo>
                  <a:pt x="1915486" y="0"/>
                </a:lnTo>
                <a:cubicBezTo>
                  <a:pt x="2002396" y="0"/>
                  <a:pt x="2072850" y="70454"/>
                  <a:pt x="2072850" y="157364"/>
                </a:cubicBezTo>
                <a:lnTo>
                  <a:pt x="2072850" y="786801"/>
                </a:lnTo>
                <a:cubicBezTo>
                  <a:pt x="2072850" y="873711"/>
                  <a:pt x="2002396" y="944165"/>
                  <a:pt x="1915486" y="944165"/>
                </a:cubicBezTo>
                <a:lnTo>
                  <a:pt x="157364" y="944165"/>
                </a:lnTo>
                <a:cubicBezTo>
                  <a:pt x="70454" y="944165"/>
                  <a:pt x="0" y="873711"/>
                  <a:pt x="0" y="786801"/>
                </a:cubicBezTo>
                <a:lnTo>
                  <a:pt x="0" y="15736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874869"/>
              <a:satOff val="-12382"/>
              <a:lumOff val="-3137"/>
              <a:alphaOff val="0"/>
            </a:schemeClr>
          </a:fillRef>
          <a:effectRef idx="0">
            <a:schemeClr val="accent3">
              <a:hueOff val="3874869"/>
              <a:satOff val="-12382"/>
              <a:lumOff val="-313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290" tIns="122290" rIns="122290" bIns="122290" numCol="1" spcCol="1270" anchor="ctr" anchorCtr="0">
            <a:noAutofit/>
          </a:bodyPr>
          <a:lstStyle/>
          <a:p>
            <a:pPr lvl="0" algn="ctr" defTabSz="889000" latinLnBrk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kern="12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지역사회 참여 기회 제공 </a:t>
            </a:r>
            <a:endParaRPr lang="ko-KR" altLang="en-US" sz="2000" kern="1200" spc="-150" dirty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1545407" y="2202984"/>
            <a:ext cx="3119485" cy="31194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043804" y="2039699"/>
                </a:moveTo>
                <a:arcTo wR="1559742" hR="1559742" stAng="1075295" swAng="1807914"/>
              </a:path>
            </a:pathLst>
          </a:custGeom>
          <a:noFill/>
        </p:spPr>
        <p:style>
          <a:lnRef idx="1">
            <a:schemeClr val="accent3">
              <a:hueOff val="3874869"/>
              <a:satOff val="-12382"/>
              <a:lumOff val="-3137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자유형 7"/>
          <p:cNvSpPr/>
          <p:nvPr/>
        </p:nvSpPr>
        <p:spPr>
          <a:xfrm>
            <a:off x="2068724" y="4850386"/>
            <a:ext cx="2072850" cy="944165"/>
          </a:xfrm>
          <a:custGeom>
            <a:avLst/>
            <a:gdLst>
              <a:gd name="connsiteX0" fmla="*/ 0 w 2072850"/>
              <a:gd name="connsiteY0" fmla="*/ 157364 h 944165"/>
              <a:gd name="connsiteX1" fmla="*/ 157364 w 2072850"/>
              <a:gd name="connsiteY1" fmla="*/ 0 h 944165"/>
              <a:gd name="connsiteX2" fmla="*/ 1915486 w 2072850"/>
              <a:gd name="connsiteY2" fmla="*/ 0 h 944165"/>
              <a:gd name="connsiteX3" fmla="*/ 2072850 w 2072850"/>
              <a:gd name="connsiteY3" fmla="*/ 157364 h 944165"/>
              <a:gd name="connsiteX4" fmla="*/ 2072850 w 2072850"/>
              <a:gd name="connsiteY4" fmla="*/ 786801 h 944165"/>
              <a:gd name="connsiteX5" fmla="*/ 1915486 w 2072850"/>
              <a:gd name="connsiteY5" fmla="*/ 944165 h 944165"/>
              <a:gd name="connsiteX6" fmla="*/ 157364 w 2072850"/>
              <a:gd name="connsiteY6" fmla="*/ 944165 h 944165"/>
              <a:gd name="connsiteX7" fmla="*/ 0 w 2072850"/>
              <a:gd name="connsiteY7" fmla="*/ 786801 h 944165"/>
              <a:gd name="connsiteX8" fmla="*/ 0 w 2072850"/>
              <a:gd name="connsiteY8" fmla="*/ 157364 h 9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2850" h="944165">
                <a:moveTo>
                  <a:pt x="0" y="157364"/>
                </a:moveTo>
                <a:cubicBezTo>
                  <a:pt x="0" y="70454"/>
                  <a:pt x="70454" y="0"/>
                  <a:pt x="157364" y="0"/>
                </a:cubicBezTo>
                <a:lnTo>
                  <a:pt x="1915486" y="0"/>
                </a:lnTo>
                <a:cubicBezTo>
                  <a:pt x="2002396" y="0"/>
                  <a:pt x="2072850" y="70454"/>
                  <a:pt x="2072850" y="157364"/>
                </a:cubicBezTo>
                <a:lnTo>
                  <a:pt x="2072850" y="786801"/>
                </a:lnTo>
                <a:cubicBezTo>
                  <a:pt x="2072850" y="873711"/>
                  <a:pt x="2002396" y="944165"/>
                  <a:pt x="1915486" y="944165"/>
                </a:cubicBezTo>
                <a:lnTo>
                  <a:pt x="157364" y="944165"/>
                </a:lnTo>
                <a:cubicBezTo>
                  <a:pt x="70454" y="944165"/>
                  <a:pt x="0" y="873711"/>
                  <a:pt x="0" y="786801"/>
                </a:cubicBezTo>
                <a:lnTo>
                  <a:pt x="0" y="15736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7749738"/>
              <a:satOff val="-24763"/>
              <a:lumOff val="-6275"/>
              <a:alphaOff val="0"/>
            </a:schemeClr>
          </a:fillRef>
          <a:effectRef idx="0">
            <a:schemeClr val="accent3">
              <a:hueOff val="7749738"/>
              <a:satOff val="-24763"/>
              <a:lumOff val="-62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290" tIns="122290" rIns="122290" bIns="122290" numCol="1" spcCol="1270" anchor="ctr" anchorCtr="0">
            <a:noAutofit/>
          </a:bodyPr>
          <a:lstStyle/>
          <a:p>
            <a:pPr lvl="0" algn="ctr" defTabSz="889000" latinLnBrk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kern="12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다양한 사회그룹 </a:t>
            </a:r>
            <a:r>
              <a:rPr lang="en-US" altLang="ko-KR" sz="2000" kern="12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000" kern="12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000" kern="12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참여 도모</a:t>
            </a:r>
            <a:endParaRPr lang="ko-KR" altLang="en-US" sz="2000" kern="1200" spc="-150" dirty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1545407" y="2202984"/>
            <a:ext cx="3119485" cy="31194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517153" y="2719831"/>
                </a:moveTo>
                <a:arcTo wR="1559742" hR="1559742" stAng="7916791" swAng="1807914"/>
              </a:path>
            </a:pathLst>
          </a:custGeom>
          <a:noFill/>
        </p:spPr>
        <p:style>
          <a:lnRef idx="1">
            <a:schemeClr val="accent3">
              <a:hueOff val="7749738"/>
              <a:satOff val="-24763"/>
              <a:lumOff val="-6275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자유형 10"/>
          <p:cNvSpPr/>
          <p:nvPr/>
        </p:nvSpPr>
        <p:spPr>
          <a:xfrm>
            <a:off x="385157" y="3290644"/>
            <a:ext cx="2072850" cy="944165"/>
          </a:xfrm>
          <a:custGeom>
            <a:avLst/>
            <a:gdLst>
              <a:gd name="connsiteX0" fmla="*/ 0 w 2072850"/>
              <a:gd name="connsiteY0" fmla="*/ 157364 h 944165"/>
              <a:gd name="connsiteX1" fmla="*/ 157364 w 2072850"/>
              <a:gd name="connsiteY1" fmla="*/ 0 h 944165"/>
              <a:gd name="connsiteX2" fmla="*/ 1915486 w 2072850"/>
              <a:gd name="connsiteY2" fmla="*/ 0 h 944165"/>
              <a:gd name="connsiteX3" fmla="*/ 2072850 w 2072850"/>
              <a:gd name="connsiteY3" fmla="*/ 157364 h 944165"/>
              <a:gd name="connsiteX4" fmla="*/ 2072850 w 2072850"/>
              <a:gd name="connsiteY4" fmla="*/ 786801 h 944165"/>
              <a:gd name="connsiteX5" fmla="*/ 1915486 w 2072850"/>
              <a:gd name="connsiteY5" fmla="*/ 944165 h 944165"/>
              <a:gd name="connsiteX6" fmla="*/ 157364 w 2072850"/>
              <a:gd name="connsiteY6" fmla="*/ 944165 h 944165"/>
              <a:gd name="connsiteX7" fmla="*/ 0 w 2072850"/>
              <a:gd name="connsiteY7" fmla="*/ 786801 h 944165"/>
              <a:gd name="connsiteX8" fmla="*/ 0 w 2072850"/>
              <a:gd name="connsiteY8" fmla="*/ 157364 h 9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2850" h="944165">
                <a:moveTo>
                  <a:pt x="0" y="157364"/>
                </a:moveTo>
                <a:cubicBezTo>
                  <a:pt x="0" y="70454"/>
                  <a:pt x="70454" y="0"/>
                  <a:pt x="157364" y="0"/>
                </a:cubicBezTo>
                <a:lnTo>
                  <a:pt x="1915486" y="0"/>
                </a:lnTo>
                <a:cubicBezTo>
                  <a:pt x="2002396" y="0"/>
                  <a:pt x="2072850" y="70454"/>
                  <a:pt x="2072850" y="157364"/>
                </a:cubicBezTo>
                <a:lnTo>
                  <a:pt x="2072850" y="786801"/>
                </a:lnTo>
                <a:cubicBezTo>
                  <a:pt x="2072850" y="873711"/>
                  <a:pt x="2002396" y="944165"/>
                  <a:pt x="1915486" y="944165"/>
                </a:cubicBezTo>
                <a:lnTo>
                  <a:pt x="157364" y="944165"/>
                </a:lnTo>
                <a:cubicBezTo>
                  <a:pt x="70454" y="944165"/>
                  <a:pt x="0" y="873711"/>
                  <a:pt x="0" y="786801"/>
                </a:cubicBezTo>
                <a:lnTo>
                  <a:pt x="0" y="15736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290" tIns="122290" rIns="122290" bIns="122290" numCol="1" spcCol="1270" anchor="ctr" anchorCtr="0">
            <a:noAutofit/>
          </a:bodyPr>
          <a:lstStyle/>
          <a:p>
            <a:pPr lvl="0" algn="ctr" defTabSz="889000" latinLnBrk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사회통합 위한</a:t>
            </a:r>
            <a:r>
              <a:rPr lang="en-US" altLang="ko-KR" sz="20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0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0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매개 역할 </a:t>
            </a:r>
            <a:endParaRPr lang="ko-KR" altLang="en-US" sz="2000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1545407" y="2202984"/>
            <a:ext cx="3119485" cy="31194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680" y="1079786"/>
                </a:moveTo>
                <a:arcTo wR="1559742" hR="1559742" stAng="11875295" swAng="1807914"/>
              </a:path>
            </a:pathLst>
          </a:custGeom>
          <a:noFill/>
        </p:spPr>
        <p:style>
          <a:lnRef idx="1">
            <a:schemeClr val="accent3">
              <a:hueOff val="11624607"/>
              <a:satOff val="-37145"/>
              <a:lumOff val="-9412"/>
              <a:alphaOff val="0"/>
            </a:schemeClr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TextBox 14"/>
          <p:cNvSpPr txBox="1"/>
          <p:nvPr/>
        </p:nvSpPr>
        <p:spPr>
          <a:xfrm>
            <a:off x="4558278" y="4908873"/>
            <a:ext cx="4203000" cy="1502871"/>
          </a:xfrm>
          <a:prstGeom prst="roundRect">
            <a:avLst>
              <a:gd name="adj" fmla="val 3038"/>
            </a:avLst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txBody>
          <a:bodyPr wrap="square" lIns="72000" tIns="36000" rIns="72000" bIns="36000" rtlCol="0" anchor="t">
            <a:spAutoFit/>
          </a:bodyPr>
          <a:lstStyle/>
          <a:p>
            <a:pPr fontAlgn="t"/>
            <a:r>
              <a:rPr lang="ko-KR" altLang="en-US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발달장애인법  제</a:t>
            </a:r>
            <a:r>
              <a:rPr lang="en-US" altLang="ko-KR" b="1" spc="-15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  <a:r>
              <a:rPr lang="ko-KR" altLang="en-US" b="1" spc="-15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b="1" spc="-15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spc="-15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자조단체의 결성 등</a:t>
            </a:r>
            <a:r>
              <a:rPr lang="en-US" altLang="ko-KR" b="1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fontAlgn="t"/>
            <a:r>
              <a:rPr lang="en-US" altLang="ko-KR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발달장애인은 자신의  권익 보호와 사회참여 제고를  위하여 </a:t>
            </a:r>
            <a:r>
              <a:rPr lang="en-US" altLang="ko-KR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자조단체를 구성할 수 있다 </a:t>
            </a:r>
            <a:endParaRPr lang="en-US" altLang="ko-KR" sz="1400" spc="-15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t"/>
            <a:r>
              <a:rPr lang="en-US" altLang="ko-KR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국가</a:t>
            </a:r>
            <a:r>
              <a:rPr lang="en-US" altLang="ko-KR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400" spc="-15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지자체는 자조단체 활동에 필요한 경비를 지원할 수 있다  </a:t>
            </a:r>
            <a:endParaRPr lang="en-US" altLang="ko-KR" sz="1400" spc="-15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t"/>
            <a:endParaRPr lang="en-US" altLang="ko-KR" sz="1400" spc="-15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 fontAlgn="t"/>
            <a:r>
              <a:rPr lang="ko-KR" altLang="en-US" spc="-150" dirty="0" smtClean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⇒  </a:t>
            </a:r>
            <a:r>
              <a:rPr lang="ko-KR" altLang="en-US" spc="-150" dirty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자조단체 </a:t>
            </a:r>
            <a:r>
              <a:rPr lang="ko-KR" altLang="en-US" spc="-150" dirty="0" smtClean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구성의 </a:t>
            </a:r>
            <a:r>
              <a:rPr lang="ko-KR" altLang="en-US" spc="-150" dirty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권리 및 예산 지원근거 </a:t>
            </a:r>
            <a:r>
              <a:rPr lang="ko-KR" altLang="en-US" spc="-150" dirty="0" smtClean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마련</a:t>
            </a:r>
            <a:endParaRPr lang="en-US" altLang="ko-KR" spc="-150" dirty="0" smtClean="0">
              <a:solidFill>
                <a:schemeClr val="accent3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34521" y="3251344"/>
            <a:ext cx="918304" cy="991017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8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자조</a:t>
            </a:r>
            <a:endParaRPr lang="en-US" altLang="ko-KR" sz="2800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algn="ctr"/>
            <a:r>
              <a:rPr lang="ko-KR" altLang="en-US" sz="28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집단</a:t>
            </a:r>
            <a:endParaRPr lang="en-US" altLang="ko-KR" sz="2800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315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‘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자조집단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’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의 유형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4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97785632"/>
              </p:ext>
            </p:extLst>
          </p:nvPr>
        </p:nvGraphicFramePr>
        <p:xfrm>
          <a:off x="501156" y="2228850"/>
          <a:ext cx="8269647" cy="4462570"/>
        </p:xfrm>
        <a:graphic>
          <a:graphicData uri="http://schemas.openxmlformats.org/drawingml/2006/table">
            <a:tbl>
              <a:tbl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19175"/>
                <a:gridCol w="1812618"/>
                <a:gridCol w="1812618"/>
                <a:gridCol w="1812618"/>
                <a:gridCol w="1812618"/>
              </a:tblGrid>
              <a:tr h="5730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100" b="0" spc="-150" dirty="0" err="1" smtClean="0">
                          <a:solidFill>
                            <a:schemeClr val="accent3"/>
                          </a:solidFill>
                          <a:effectLst/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서비스시스템형</a:t>
                      </a:r>
                      <a:endParaRPr lang="ko-KR" altLang="en-US" sz="2100" b="0" spc="-150" dirty="0">
                        <a:solidFill>
                          <a:schemeClr val="accent3"/>
                        </a:solidFill>
                        <a:effectLst/>
                        <a:latin typeface="08서울남산체 M" panose="02020603020101020101" pitchFamily="18" charset="-127"/>
                        <a:ea typeface="08서울남산체 M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100" b="0" dirty="0">
                          <a:solidFill>
                            <a:schemeClr val="accent3"/>
                          </a:solidFill>
                          <a:effectLst/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부문형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100" b="0" dirty="0">
                          <a:solidFill>
                            <a:schemeClr val="accent3"/>
                          </a:solidFill>
                          <a:effectLst/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연합형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100" b="0" dirty="0">
                          <a:solidFill>
                            <a:schemeClr val="accent3"/>
                          </a:solidFill>
                          <a:effectLst/>
                          <a:latin typeface="08서울남산체 M" panose="02020603020101020101" pitchFamily="18" charset="-127"/>
                          <a:ea typeface="08서울남산체 M" panose="02020603020101020101" pitchFamily="18" charset="-127"/>
                        </a:rPr>
                        <a:t>자치형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1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     원</a:t>
                      </a:r>
                      <a:endParaRPr lang="ko-KR" altLang="en-US" sz="18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부담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지원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회비</a:t>
                      </a:r>
                      <a:r>
                        <a:rPr lang="en-US" altLang="ko-KR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후원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회비</a:t>
                      </a:r>
                      <a:r>
                        <a:rPr lang="en-US" altLang="ko-KR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후원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운영주체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운영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지원 운영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연합 운영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직접 운영</a:t>
                      </a:r>
                      <a:endParaRPr lang="ko-KR" altLang="en-US" sz="18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     속</a:t>
                      </a:r>
                      <a:endParaRPr lang="ko-KR" altLang="en-US" sz="180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직속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산하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연합체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독립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모임장소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내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시설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 내 </a:t>
                      </a: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자율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연합 공간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자율적 결정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권력관계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존재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일부 존재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부분 존재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없음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   점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물적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‧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재정적 안정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다양한 자원에 </a:t>
                      </a:r>
                      <a:endParaRPr lang="en-US" altLang="ko-KR" sz="1800" spc="-15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접근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가능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정당성 확보 </a:t>
                      </a:r>
                      <a:endParaRPr lang="en-US" altLang="ko-KR" sz="1800" spc="-15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옹호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능력 향상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자율적 활동 가능 이상적인 형태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단   점</a:t>
                      </a:r>
                      <a:endParaRPr lang="ko-KR" altLang="en-US" sz="1800" b="1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기관에 의해 좌우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의존적이기 쉬움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다른 장애유형에 </a:t>
                      </a:r>
                      <a:r>
                        <a:rPr lang="en-US" altLang="ko-KR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의해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좌우될 우려 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제도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변화 등에 </a:t>
                      </a:r>
                      <a:r>
                        <a:rPr lang="en-US" altLang="ko-KR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altLang="ko-KR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</a:b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둔감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41002" y="1441773"/>
            <a:ext cx="5445447" cy="384159"/>
          </a:xfrm>
          <a:prstGeom prst="roundRect">
            <a:avLst>
              <a:gd name="adj" fmla="val 3038"/>
            </a:avLst>
          </a:prstGeom>
          <a:noFill/>
          <a:ln>
            <a:noFill/>
            <a:prstDash val="sysDash"/>
          </a:ln>
        </p:spPr>
        <p:txBody>
          <a:bodyPr wrap="square" lIns="72000" tIns="36000" rIns="72000" bIns="36000" rtlCol="0" anchor="t">
            <a:spAutoFit/>
          </a:bodyPr>
          <a:lstStyle/>
          <a:p>
            <a:pPr fontAlgn="t"/>
            <a:r>
              <a:rPr lang="en-US" altLang="ko-KR" sz="2000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000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지원기관과의 </a:t>
            </a:r>
            <a:r>
              <a:rPr lang="ko-KR" altLang="en-US" sz="20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독립성</a:t>
            </a:r>
            <a:r>
              <a:rPr lang="en-US" altLang="ko-KR" sz="2000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당사자의 </a:t>
            </a:r>
            <a:r>
              <a:rPr lang="ko-KR" altLang="en-US" sz="20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주체성</a:t>
            </a:r>
            <a:r>
              <a:rPr lang="ko-KR" altLang="en-US" sz="2000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 기초한 구분</a:t>
            </a:r>
            <a:endParaRPr lang="en-US" altLang="ko-KR" sz="2000" spc="-150" dirty="0" smtClean="0">
              <a:solidFill>
                <a:schemeClr val="tx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171981" y="2196352"/>
            <a:ext cx="428470" cy="547889"/>
            <a:chOff x="6743700" y="1044417"/>
            <a:chExt cx="571811" cy="749099"/>
          </a:xfrm>
        </p:grpSpPr>
        <p:sp>
          <p:nvSpPr>
            <p:cNvPr id="6" name="타원 5"/>
            <p:cNvSpPr/>
            <p:nvPr/>
          </p:nvSpPr>
          <p:spPr>
            <a:xfrm>
              <a:off x="6772275" y="1246393"/>
              <a:ext cx="543236" cy="5471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C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743700" y="1044417"/>
              <a:ext cx="5337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 smtClean="0">
                  <a:solidFill>
                    <a:srgbClr val="FFC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&lt;</a:t>
              </a:r>
              <a:endParaRPr lang="ko-KR" altLang="en-US" sz="4000" dirty="0">
                <a:solidFill>
                  <a:srgbClr val="FFC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4924581" y="2187754"/>
            <a:ext cx="428470" cy="547889"/>
            <a:chOff x="6743700" y="1044417"/>
            <a:chExt cx="571811" cy="749099"/>
          </a:xfrm>
        </p:grpSpPr>
        <p:sp>
          <p:nvSpPr>
            <p:cNvPr id="17" name="타원 16"/>
            <p:cNvSpPr/>
            <p:nvPr/>
          </p:nvSpPr>
          <p:spPr>
            <a:xfrm>
              <a:off x="6772275" y="1246393"/>
              <a:ext cx="543236" cy="5471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C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43700" y="1044417"/>
              <a:ext cx="5337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 smtClean="0">
                  <a:solidFill>
                    <a:srgbClr val="FFC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&lt;</a:t>
              </a:r>
              <a:endParaRPr lang="ko-KR" altLang="en-US" sz="4000" dirty="0">
                <a:solidFill>
                  <a:srgbClr val="FFC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6724806" y="2177588"/>
            <a:ext cx="428470" cy="547889"/>
            <a:chOff x="6743700" y="1044417"/>
            <a:chExt cx="571811" cy="749099"/>
          </a:xfrm>
        </p:grpSpPr>
        <p:sp>
          <p:nvSpPr>
            <p:cNvPr id="21" name="타원 20"/>
            <p:cNvSpPr/>
            <p:nvPr/>
          </p:nvSpPr>
          <p:spPr>
            <a:xfrm>
              <a:off x="6772275" y="1246393"/>
              <a:ext cx="543236" cy="5471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C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43700" y="1044417"/>
              <a:ext cx="5337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dirty="0" smtClean="0">
                  <a:solidFill>
                    <a:srgbClr val="FFC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&lt;</a:t>
              </a:r>
              <a:endParaRPr lang="ko-KR" altLang="en-US" sz="4000" dirty="0">
                <a:solidFill>
                  <a:srgbClr val="FFC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32753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5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611" y="2639760"/>
            <a:ext cx="567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spc="300" dirty="0" smtClean="0">
                <a:solidFill>
                  <a:srgbClr val="39639D">
                    <a:lumMod val="50000"/>
                  </a:srgb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좋은 조력자 되기</a:t>
            </a:r>
            <a:endParaRPr lang="ko-KR" altLang="en-US" sz="2400" b="1" spc="300" dirty="0">
              <a:solidFill>
                <a:srgbClr val="39639D">
                  <a:lumMod val="50000"/>
                </a:srgb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521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조력자의 역할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6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7445" y="1498122"/>
            <a:ext cx="8278880" cy="1386215"/>
          </a:xfrm>
          <a:prstGeom prst="roundRect">
            <a:avLst>
              <a:gd name="adj" fmla="val 755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en-US" altLang="ko-KR" sz="2400" dirty="0" smtClean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“</a:t>
            </a:r>
            <a:r>
              <a:rPr lang="ko-KR" altLang="en-US" sz="2400" dirty="0" smtClean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조력자는 발판이다</a:t>
            </a:r>
            <a:r>
              <a:rPr lang="en-US" altLang="ko-KR" sz="2400" dirty="0" smtClean="0">
                <a:solidFill>
                  <a:schemeClr val="accent3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”</a:t>
            </a:r>
          </a:p>
          <a:p>
            <a:r>
              <a:rPr lang="ko-KR" altLang="en-US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 멀리뛰기 할 때 발판을 밟고 뛰면 높이 올라가듯</a:t>
            </a:r>
            <a:endParaRPr lang="en-US" altLang="ko-KR" sz="2000" dirty="0" smtClean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  <a:p>
            <a:r>
              <a:rPr lang="ko-KR" altLang="en-US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 발달장애인에게 </a:t>
            </a:r>
            <a:r>
              <a:rPr lang="ko-KR" altLang="en-US" sz="2000" dirty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조력자는 </a:t>
            </a:r>
            <a:r>
              <a:rPr lang="ko-KR" altLang="en-US" sz="20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이러한 발판역할을 한다고 생각한다</a:t>
            </a:r>
            <a:endParaRPr lang="en-US" altLang="ko-KR" sz="2000" dirty="0" smtClean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  <a:p>
            <a:pPr algn="r"/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조력자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여성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39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010777" y="3148089"/>
            <a:ext cx="7133098" cy="3517999"/>
            <a:chOff x="1010777" y="3148089"/>
            <a:chExt cx="7133098" cy="3517999"/>
          </a:xfrm>
        </p:grpSpPr>
        <p:sp>
          <p:nvSpPr>
            <p:cNvPr id="26" name="자유형 25"/>
            <p:cNvSpPr/>
            <p:nvPr/>
          </p:nvSpPr>
          <p:spPr>
            <a:xfrm>
              <a:off x="3684835" y="4881103"/>
              <a:ext cx="1784985" cy="1784985"/>
            </a:xfrm>
            <a:custGeom>
              <a:avLst/>
              <a:gdLst>
                <a:gd name="connsiteX0" fmla="*/ 0 w 1784985"/>
                <a:gd name="connsiteY0" fmla="*/ 892493 h 1784985"/>
                <a:gd name="connsiteX1" fmla="*/ 892493 w 1784985"/>
                <a:gd name="connsiteY1" fmla="*/ 0 h 1784985"/>
                <a:gd name="connsiteX2" fmla="*/ 1784986 w 1784985"/>
                <a:gd name="connsiteY2" fmla="*/ 892493 h 1784985"/>
                <a:gd name="connsiteX3" fmla="*/ 892493 w 1784985"/>
                <a:gd name="connsiteY3" fmla="*/ 1784986 h 1784985"/>
                <a:gd name="connsiteX4" fmla="*/ 0 w 1784985"/>
                <a:gd name="connsiteY4" fmla="*/ 892493 h 178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985" h="1784985">
                  <a:moveTo>
                    <a:pt x="0" y="892493"/>
                  </a:moveTo>
                  <a:cubicBezTo>
                    <a:pt x="0" y="399583"/>
                    <a:pt x="399583" y="0"/>
                    <a:pt x="892493" y="0"/>
                  </a:cubicBezTo>
                  <a:cubicBezTo>
                    <a:pt x="1385403" y="0"/>
                    <a:pt x="1784986" y="399583"/>
                    <a:pt x="1784986" y="892493"/>
                  </a:cubicBezTo>
                  <a:cubicBezTo>
                    <a:pt x="1784986" y="1385403"/>
                    <a:pt x="1385403" y="1784986"/>
                    <a:pt x="892493" y="1784986"/>
                  </a:cubicBezTo>
                  <a:cubicBezTo>
                    <a:pt x="399583" y="1784986"/>
                    <a:pt x="0" y="1385403"/>
                    <a:pt x="0" y="89249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000" tIns="144000" rIns="216000" bIns="144000" numCol="1" spcCol="1270" anchor="ctr" anchorCtr="0">
              <a:noAutofit/>
            </a:bodyPr>
            <a:lstStyle/>
            <a:p>
              <a:pPr lvl="0" algn="ctr" defTabSz="15557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5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조력자</a:t>
              </a:r>
              <a:endParaRPr lang="ko-KR" altLang="en-US" sz="35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왼쪽 화살표 26"/>
            <p:cNvSpPr/>
            <p:nvPr/>
          </p:nvSpPr>
          <p:spPr>
            <a:xfrm rot="12900000">
              <a:off x="2391252" y="4542910"/>
              <a:ext cx="1510013" cy="508720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자유형 27"/>
            <p:cNvSpPr/>
            <p:nvPr/>
          </p:nvSpPr>
          <p:spPr>
            <a:xfrm>
              <a:off x="1010777" y="4162425"/>
              <a:ext cx="2157731" cy="1137259"/>
            </a:xfrm>
            <a:custGeom>
              <a:avLst/>
              <a:gdLst>
                <a:gd name="connsiteX0" fmla="*/ 0 w 1891033"/>
                <a:gd name="connsiteY0" fmla="*/ 135659 h 1356588"/>
                <a:gd name="connsiteX1" fmla="*/ 135659 w 1891033"/>
                <a:gd name="connsiteY1" fmla="*/ 0 h 1356588"/>
                <a:gd name="connsiteX2" fmla="*/ 1755374 w 1891033"/>
                <a:gd name="connsiteY2" fmla="*/ 0 h 1356588"/>
                <a:gd name="connsiteX3" fmla="*/ 1891033 w 1891033"/>
                <a:gd name="connsiteY3" fmla="*/ 135659 h 1356588"/>
                <a:gd name="connsiteX4" fmla="*/ 1891033 w 1891033"/>
                <a:gd name="connsiteY4" fmla="*/ 1220929 h 1356588"/>
                <a:gd name="connsiteX5" fmla="*/ 1755374 w 1891033"/>
                <a:gd name="connsiteY5" fmla="*/ 1356588 h 1356588"/>
                <a:gd name="connsiteX6" fmla="*/ 135659 w 1891033"/>
                <a:gd name="connsiteY6" fmla="*/ 1356588 h 1356588"/>
                <a:gd name="connsiteX7" fmla="*/ 0 w 1891033"/>
                <a:gd name="connsiteY7" fmla="*/ 1220929 h 1356588"/>
                <a:gd name="connsiteX8" fmla="*/ 0 w 1891033"/>
                <a:gd name="connsiteY8" fmla="*/ 135659 h 13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033" h="1356588">
                  <a:moveTo>
                    <a:pt x="0" y="135659"/>
                  </a:moveTo>
                  <a:cubicBezTo>
                    <a:pt x="0" y="60737"/>
                    <a:pt x="60737" y="0"/>
                    <a:pt x="135659" y="0"/>
                  </a:cubicBezTo>
                  <a:lnTo>
                    <a:pt x="1755374" y="0"/>
                  </a:lnTo>
                  <a:cubicBezTo>
                    <a:pt x="1830296" y="0"/>
                    <a:pt x="1891033" y="60737"/>
                    <a:pt x="1891033" y="135659"/>
                  </a:cubicBezTo>
                  <a:lnTo>
                    <a:pt x="1891033" y="1220929"/>
                  </a:lnTo>
                  <a:cubicBezTo>
                    <a:pt x="1891033" y="1295851"/>
                    <a:pt x="1830296" y="1356588"/>
                    <a:pt x="1755374" y="1356588"/>
                  </a:cubicBezTo>
                  <a:lnTo>
                    <a:pt x="135659" y="1356588"/>
                  </a:lnTo>
                  <a:cubicBezTo>
                    <a:pt x="60737" y="1356588"/>
                    <a:pt x="0" y="1295851"/>
                    <a:pt x="0" y="1220929"/>
                  </a:cubicBezTo>
                  <a:lnTo>
                    <a:pt x="0" y="1356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43" tIns="81643" rIns="81643" bIns="81643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안내하는 </a:t>
              </a:r>
              <a:r>
                <a:rPr lang="en-US" altLang="ko-KR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/>
              </a:r>
              <a:br>
                <a:rPr lang="en-US" altLang="ko-KR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</a:br>
              <a:r>
                <a:rPr lang="ko-KR" altLang="en-US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사람</a:t>
              </a:r>
              <a:endParaRPr lang="ko-KR" altLang="en-US" sz="22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왼쪽 화살표 28"/>
            <p:cNvSpPr/>
            <p:nvPr/>
          </p:nvSpPr>
          <p:spPr>
            <a:xfrm rot="16200000">
              <a:off x="3812796" y="3821952"/>
              <a:ext cx="1510013" cy="508720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09020"/>
                <a:satOff val="-10536"/>
                <a:lumOff val="-2255"/>
                <a:alphaOff val="0"/>
              </a:schemeClr>
            </a:fillRef>
            <a:effectRef idx="0">
              <a:schemeClr val="accent4">
                <a:hueOff val="609020"/>
                <a:satOff val="-10536"/>
                <a:lumOff val="-225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자유형 29"/>
            <p:cNvSpPr/>
            <p:nvPr/>
          </p:nvSpPr>
          <p:spPr>
            <a:xfrm>
              <a:off x="3488936" y="3148089"/>
              <a:ext cx="2157731" cy="1137259"/>
            </a:xfrm>
            <a:custGeom>
              <a:avLst/>
              <a:gdLst>
                <a:gd name="connsiteX0" fmla="*/ 0 w 1891033"/>
                <a:gd name="connsiteY0" fmla="*/ 135659 h 1356588"/>
                <a:gd name="connsiteX1" fmla="*/ 135659 w 1891033"/>
                <a:gd name="connsiteY1" fmla="*/ 0 h 1356588"/>
                <a:gd name="connsiteX2" fmla="*/ 1755374 w 1891033"/>
                <a:gd name="connsiteY2" fmla="*/ 0 h 1356588"/>
                <a:gd name="connsiteX3" fmla="*/ 1891033 w 1891033"/>
                <a:gd name="connsiteY3" fmla="*/ 135659 h 1356588"/>
                <a:gd name="connsiteX4" fmla="*/ 1891033 w 1891033"/>
                <a:gd name="connsiteY4" fmla="*/ 1220929 h 1356588"/>
                <a:gd name="connsiteX5" fmla="*/ 1755374 w 1891033"/>
                <a:gd name="connsiteY5" fmla="*/ 1356588 h 1356588"/>
                <a:gd name="connsiteX6" fmla="*/ 135659 w 1891033"/>
                <a:gd name="connsiteY6" fmla="*/ 1356588 h 1356588"/>
                <a:gd name="connsiteX7" fmla="*/ 0 w 1891033"/>
                <a:gd name="connsiteY7" fmla="*/ 1220929 h 1356588"/>
                <a:gd name="connsiteX8" fmla="*/ 0 w 1891033"/>
                <a:gd name="connsiteY8" fmla="*/ 135659 h 13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033" h="1356588">
                  <a:moveTo>
                    <a:pt x="0" y="135659"/>
                  </a:moveTo>
                  <a:cubicBezTo>
                    <a:pt x="0" y="60737"/>
                    <a:pt x="60737" y="0"/>
                    <a:pt x="135659" y="0"/>
                  </a:cubicBezTo>
                  <a:lnTo>
                    <a:pt x="1755374" y="0"/>
                  </a:lnTo>
                  <a:cubicBezTo>
                    <a:pt x="1830296" y="0"/>
                    <a:pt x="1891033" y="60737"/>
                    <a:pt x="1891033" y="135659"/>
                  </a:cubicBezTo>
                  <a:lnTo>
                    <a:pt x="1891033" y="1220929"/>
                  </a:lnTo>
                  <a:cubicBezTo>
                    <a:pt x="1891033" y="1295851"/>
                    <a:pt x="1830296" y="1356588"/>
                    <a:pt x="1755374" y="1356588"/>
                  </a:cubicBezTo>
                  <a:lnTo>
                    <a:pt x="135659" y="1356588"/>
                  </a:lnTo>
                  <a:cubicBezTo>
                    <a:pt x="60737" y="1356588"/>
                    <a:pt x="0" y="1295851"/>
                    <a:pt x="0" y="1220929"/>
                  </a:cubicBezTo>
                  <a:lnTo>
                    <a:pt x="0" y="1356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09020"/>
                <a:satOff val="-10536"/>
                <a:lumOff val="-2255"/>
                <a:alphaOff val="0"/>
              </a:schemeClr>
            </a:fillRef>
            <a:effectRef idx="0">
              <a:schemeClr val="accent4">
                <a:hueOff val="609020"/>
                <a:satOff val="-10536"/>
                <a:lumOff val="-225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43" tIns="81643" rIns="81643" bIns="81643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스스로 </a:t>
              </a:r>
              <a:r>
                <a:rPr lang="en-US" altLang="ko-KR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/>
              </a:r>
              <a:br>
                <a:rPr lang="en-US" altLang="ko-KR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</a:br>
              <a:r>
                <a:rPr lang="ko-KR" altLang="en-US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할 수 있도록 </a:t>
              </a:r>
              <a:r>
                <a:rPr lang="en-US" altLang="ko-KR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/>
              </a:r>
              <a:br>
                <a:rPr lang="en-US" altLang="ko-KR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</a:br>
              <a:r>
                <a:rPr lang="ko-KR" altLang="en-US" sz="2200" kern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돕는 사람</a:t>
              </a:r>
              <a:endParaRPr lang="ko-KR" altLang="en-US" sz="22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왼쪽 화살표 31"/>
            <p:cNvSpPr/>
            <p:nvPr/>
          </p:nvSpPr>
          <p:spPr>
            <a:xfrm rot="19500000">
              <a:off x="5234339" y="4542910"/>
              <a:ext cx="1510013" cy="508720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218040"/>
                <a:satOff val="-21072"/>
                <a:lumOff val="-4510"/>
                <a:alphaOff val="0"/>
              </a:schemeClr>
            </a:fillRef>
            <a:effectRef idx="0">
              <a:schemeClr val="accent4">
                <a:hueOff val="1218040"/>
                <a:satOff val="-21072"/>
                <a:lumOff val="-451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자유형 32"/>
            <p:cNvSpPr/>
            <p:nvPr/>
          </p:nvSpPr>
          <p:spPr>
            <a:xfrm>
              <a:off x="5986144" y="4210050"/>
              <a:ext cx="2157731" cy="1137259"/>
            </a:xfrm>
            <a:custGeom>
              <a:avLst/>
              <a:gdLst>
                <a:gd name="connsiteX0" fmla="*/ 0 w 1891033"/>
                <a:gd name="connsiteY0" fmla="*/ 135659 h 1356588"/>
                <a:gd name="connsiteX1" fmla="*/ 135659 w 1891033"/>
                <a:gd name="connsiteY1" fmla="*/ 0 h 1356588"/>
                <a:gd name="connsiteX2" fmla="*/ 1755374 w 1891033"/>
                <a:gd name="connsiteY2" fmla="*/ 0 h 1356588"/>
                <a:gd name="connsiteX3" fmla="*/ 1891033 w 1891033"/>
                <a:gd name="connsiteY3" fmla="*/ 135659 h 1356588"/>
                <a:gd name="connsiteX4" fmla="*/ 1891033 w 1891033"/>
                <a:gd name="connsiteY4" fmla="*/ 1220929 h 1356588"/>
                <a:gd name="connsiteX5" fmla="*/ 1755374 w 1891033"/>
                <a:gd name="connsiteY5" fmla="*/ 1356588 h 1356588"/>
                <a:gd name="connsiteX6" fmla="*/ 135659 w 1891033"/>
                <a:gd name="connsiteY6" fmla="*/ 1356588 h 1356588"/>
                <a:gd name="connsiteX7" fmla="*/ 0 w 1891033"/>
                <a:gd name="connsiteY7" fmla="*/ 1220929 h 1356588"/>
                <a:gd name="connsiteX8" fmla="*/ 0 w 1891033"/>
                <a:gd name="connsiteY8" fmla="*/ 135659 h 13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033" h="1356588">
                  <a:moveTo>
                    <a:pt x="0" y="135659"/>
                  </a:moveTo>
                  <a:cubicBezTo>
                    <a:pt x="0" y="60737"/>
                    <a:pt x="60737" y="0"/>
                    <a:pt x="135659" y="0"/>
                  </a:cubicBezTo>
                  <a:lnTo>
                    <a:pt x="1755374" y="0"/>
                  </a:lnTo>
                  <a:cubicBezTo>
                    <a:pt x="1830296" y="0"/>
                    <a:pt x="1891033" y="60737"/>
                    <a:pt x="1891033" y="135659"/>
                  </a:cubicBezTo>
                  <a:lnTo>
                    <a:pt x="1891033" y="1220929"/>
                  </a:lnTo>
                  <a:cubicBezTo>
                    <a:pt x="1891033" y="1295851"/>
                    <a:pt x="1830296" y="1356588"/>
                    <a:pt x="1755374" y="1356588"/>
                  </a:cubicBezTo>
                  <a:lnTo>
                    <a:pt x="135659" y="1356588"/>
                  </a:lnTo>
                  <a:cubicBezTo>
                    <a:pt x="60737" y="1356588"/>
                    <a:pt x="0" y="1295851"/>
                    <a:pt x="0" y="1220929"/>
                  </a:cubicBezTo>
                  <a:lnTo>
                    <a:pt x="0" y="1356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218040"/>
                <a:satOff val="-21072"/>
                <a:lumOff val="-4510"/>
                <a:alphaOff val="0"/>
              </a:schemeClr>
            </a:fillRef>
            <a:effectRef idx="0">
              <a:schemeClr val="accent4">
                <a:hueOff val="1218040"/>
                <a:satOff val="-21072"/>
                <a:lumOff val="-451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43" tIns="81643" rIns="81643" bIns="81643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200" kern="1200" spc="-15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자조집단 운영을 위한 도구</a:t>
              </a:r>
              <a:endParaRPr lang="ko-KR" altLang="en-US" sz="2200" kern="1200" spc="-15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653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조력자의 역할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7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오른쪽 화살표 3"/>
          <p:cNvSpPr/>
          <p:nvPr/>
        </p:nvSpPr>
        <p:spPr>
          <a:xfrm>
            <a:off x="2964352" y="2305051"/>
            <a:ext cx="3078371" cy="691752"/>
          </a:xfrm>
          <a:prstGeom prst="rightArrow">
            <a:avLst>
              <a:gd name="adj1" fmla="val 63769"/>
              <a:gd name="adj2" fmla="val 5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7187" tIns="37338" rIns="472511" bIns="37338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3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임파워먼트</a:t>
            </a:r>
            <a:endParaRPr lang="ko-KR" altLang="en-US" sz="23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오른쪽 화살표 4"/>
          <p:cNvSpPr/>
          <p:nvPr/>
        </p:nvSpPr>
        <p:spPr>
          <a:xfrm>
            <a:off x="3084305" y="2936975"/>
            <a:ext cx="3078371" cy="691752"/>
          </a:xfrm>
          <a:prstGeom prst="rightArrow">
            <a:avLst>
              <a:gd name="adj1" fmla="val 63769"/>
              <a:gd name="adj2" fmla="val 5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609020"/>
              <a:satOff val="-10536"/>
              <a:lumOff val="-2255"/>
              <a:alphaOff val="0"/>
            </a:schemeClr>
          </a:fillRef>
          <a:effectRef idx="0">
            <a:schemeClr val="accent4">
              <a:hueOff val="609020"/>
              <a:satOff val="-10536"/>
              <a:lumOff val="-225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7187" tIns="37338" rIns="472511" bIns="37338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3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정보제공</a:t>
            </a:r>
            <a:endParaRPr lang="ko-KR" altLang="en-US" sz="23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오른쪽 화살표 5"/>
          <p:cNvSpPr/>
          <p:nvPr/>
        </p:nvSpPr>
        <p:spPr>
          <a:xfrm>
            <a:off x="2960478" y="3562351"/>
            <a:ext cx="3078371" cy="691752"/>
          </a:xfrm>
          <a:prstGeom prst="rightArrow">
            <a:avLst>
              <a:gd name="adj1" fmla="val 58262"/>
              <a:gd name="adj2" fmla="val 5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218040"/>
              <a:satOff val="-21072"/>
              <a:lumOff val="-4510"/>
              <a:alphaOff val="0"/>
            </a:schemeClr>
          </a:fillRef>
          <a:effectRef idx="0">
            <a:schemeClr val="accent4">
              <a:hueOff val="1218040"/>
              <a:satOff val="-21072"/>
              <a:lumOff val="-45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7187" tIns="37338" rIns="472511" bIns="37338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3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의사결정 지원</a:t>
            </a:r>
            <a:endParaRPr lang="ko-KR" altLang="en-US" sz="23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오른쪽 화살표 17"/>
          <p:cNvSpPr/>
          <p:nvPr/>
        </p:nvSpPr>
        <p:spPr>
          <a:xfrm>
            <a:off x="3074779" y="4200526"/>
            <a:ext cx="3078371" cy="691752"/>
          </a:xfrm>
          <a:prstGeom prst="rightArrow">
            <a:avLst>
              <a:gd name="adj1" fmla="val 69278"/>
              <a:gd name="adj2" fmla="val 5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37338" rIns="0" bIns="37338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3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기초능력배양 지원</a:t>
            </a:r>
            <a:endParaRPr lang="ko-KR" altLang="en-US" sz="23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오른쪽 화살표 18"/>
          <p:cNvSpPr/>
          <p:nvPr/>
        </p:nvSpPr>
        <p:spPr>
          <a:xfrm>
            <a:off x="2960480" y="4867276"/>
            <a:ext cx="3078371" cy="691752"/>
          </a:xfrm>
          <a:prstGeom prst="rightArrow">
            <a:avLst>
              <a:gd name="adj1" fmla="val 66523"/>
              <a:gd name="adj2" fmla="val 5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609020"/>
              <a:satOff val="-10536"/>
              <a:lumOff val="-2255"/>
              <a:alphaOff val="0"/>
            </a:schemeClr>
          </a:fillRef>
          <a:effectRef idx="0">
            <a:schemeClr val="accent4">
              <a:hueOff val="609020"/>
              <a:satOff val="-10536"/>
              <a:lumOff val="-225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7187" tIns="37338" rIns="472511" bIns="37338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3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그룹유지 지원</a:t>
            </a:r>
            <a:endParaRPr lang="ko-KR" altLang="en-US" sz="23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오른쪽 화살표 20"/>
          <p:cNvSpPr/>
          <p:nvPr/>
        </p:nvSpPr>
        <p:spPr>
          <a:xfrm>
            <a:off x="2941429" y="5489675"/>
            <a:ext cx="3211720" cy="691752"/>
          </a:xfrm>
          <a:prstGeom prst="rightArrow">
            <a:avLst>
              <a:gd name="adj1" fmla="val 61016"/>
              <a:gd name="adj2" fmla="val 5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218040"/>
              <a:satOff val="-21072"/>
              <a:lumOff val="-4510"/>
              <a:alphaOff val="0"/>
            </a:schemeClr>
          </a:fillRef>
          <a:effectRef idx="0">
            <a:schemeClr val="accent4">
              <a:hueOff val="1218040"/>
              <a:satOff val="-21072"/>
              <a:lumOff val="-45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37338" rIns="0" bIns="37338" numCol="1" spcCol="1270" anchor="ctr" anchorCtr="0">
            <a:noAutofit/>
          </a:bodyPr>
          <a:lstStyle/>
          <a:p>
            <a:pPr lvl="0" algn="ctr" defTabSz="1244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3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지역자원과 연계</a:t>
            </a:r>
            <a:endParaRPr lang="ko-KR" altLang="en-US" sz="23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77402" y="2286001"/>
            <a:ext cx="2465848" cy="3876375"/>
          </a:xfrm>
          <a:prstGeom prst="roundRect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9779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3600" kern="1200" dirty="0" smtClean="0">
                <a:solidFill>
                  <a:schemeClr val="accent4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조력자</a:t>
            </a:r>
            <a:endParaRPr lang="ko-KR" altLang="en-US" sz="3600" kern="1200" dirty="0">
              <a:solidFill>
                <a:schemeClr val="accent4">
                  <a:lumMod val="50000"/>
                </a:schemeClr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6144752" y="2266952"/>
            <a:ext cx="2465848" cy="387637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9779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3600" kern="1200" dirty="0" smtClean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당사자</a:t>
            </a:r>
            <a:endParaRPr lang="ko-KR" altLang="en-US" sz="3600" kern="1200" dirty="0">
              <a:solidFill>
                <a:schemeClr val="bg1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764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조력자의 자세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8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702260" y="4633313"/>
            <a:ext cx="5906700" cy="1131395"/>
          </a:xfrm>
          <a:prstGeom prst="ellipse">
            <a:avLst/>
          </a:prstGeom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자유형 23"/>
          <p:cNvSpPr/>
          <p:nvPr/>
        </p:nvSpPr>
        <p:spPr>
          <a:xfrm>
            <a:off x="3619464" y="3516405"/>
            <a:ext cx="2072293" cy="2072293"/>
          </a:xfrm>
          <a:custGeom>
            <a:avLst/>
            <a:gdLst>
              <a:gd name="connsiteX0" fmla="*/ 0 w 1143000"/>
              <a:gd name="connsiteY0" fmla="*/ 571500 h 1143000"/>
              <a:gd name="connsiteX1" fmla="*/ 571500 w 1143000"/>
              <a:gd name="connsiteY1" fmla="*/ 0 h 1143000"/>
              <a:gd name="connsiteX2" fmla="*/ 1143000 w 1143000"/>
              <a:gd name="connsiteY2" fmla="*/ 571500 h 1143000"/>
              <a:gd name="connsiteX3" fmla="*/ 571500 w 1143000"/>
              <a:gd name="connsiteY3" fmla="*/ 1143000 h 1143000"/>
              <a:gd name="connsiteX4" fmla="*/ 0 w 1143000"/>
              <a:gd name="connsiteY4" fmla="*/ 5715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43000">
                <a:moveTo>
                  <a:pt x="0" y="571500"/>
                </a:moveTo>
                <a:cubicBezTo>
                  <a:pt x="0" y="255869"/>
                  <a:pt x="255869" y="0"/>
                  <a:pt x="571500" y="0"/>
                </a:cubicBez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9334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실수를</a:t>
            </a:r>
            <a:r>
              <a:rPr lang="en-US" altLang="ko-KR" sz="2800" spc="-150" dirty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800" spc="-150" dirty="0"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허락하기</a:t>
            </a:r>
            <a:endParaRPr lang="en-US" altLang="ko-KR" sz="28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5566757" y="2837246"/>
            <a:ext cx="2072293" cy="2072293"/>
          </a:xfrm>
          <a:custGeom>
            <a:avLst/>
            <a:gdLst>
              <a:gd name="connsiteX0" fmla="*/ 0 w 1143000"/>
              <a:gd name="connsiteY0" fmla="*/ 571500 h 1143000"/>
              <a:gd name="connsiteX1" fmla="*/ 571500 w 1143000"/>
              <a:gd name="connsiteY1" fmla="*/ 0 h 1143000"/>
              <a:gd name="connsiteX2" fmla="*/ 1143000 w 1143000"/>
              <a:gd name="connsiteY2" fmla="*/ 571500 h 1143000"/>
              <a:gd name="connsiteX3" fmla="*/ 571500 w 1143000"/>
              <a:gd name="connsiteY3" fmla="*/ 1143000 h 1143000"/>
              <a:gd name="connsiteX4" fmla="*/ 0 w 1143000"/>
              <a:gd name="connsiteY4" fmla="*/ 5715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43000">
                <a:moveTo>
                  <a:pt x="0" y="571500"/>
                </a:moveTo>
                <a:cubicBezTo>
                  <a:pt x="0" y="255869"/>
                  <a:pt x="255869" y="0"/>
                  <a:pt x="571500" y="0"/>
                </a:cubicBez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9334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자기 노출</a:t>
            </a:r>
            <a:endParaRPr lang="ko-KR" altLang="en-US" sz="2800" kern="12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1547171" y="2889635"/>
            <a:ext cx="2072293" cy="2072293"/>
          </a:xfrm>
          <a:custGeom>
            <a:avLst/>
            <a:gdLst>
              <a:gd name="connsiteX0" fmla="*/ 0 w 1143000"/>
              <a:gd name="connsiteY0" fmla="*/ 571500 h 1143000"/>
              <a:gd name="connsiteX1" fmla="*/ 571500 w 1143000"/>
              <a:gd name="connsiteY1" fmla="*/ 0 h 1143000"/>
              <a:gd name="connsiteX2" fmla="*/ 1143000 w 1143000"/>
              <a:gd name="connsiteY2" fmla="*/ 571500 h 1143000"/>
              <a:gd name="connsiteX3" fmla="*/ 571500 w 1143000"/>
              <a:gd name="connsiteY3" fmla="*/ 1143000 h 1143000"/>
              <a:gd name="connsiteX4" fmla="*/ 0 w 1143000"/>
              <a:gd name="connsiteY4" fmla="*/ 5715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43000">
                <a:moveTo>
                  <a:pt x="0" y="571500"/>
                </a:moveTo>
                <a:cubicBezTo>
                  <a:pt x="0" y="255869"/>
                  <a:pt x="255869" y="0"/>
                  <a:pt x="571500" y="0"/>
                </a:cubicBez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9334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평등한 </a:t>
            </a:r>
            <a:r>
              <a:rPr lang="en-US" altLang="ko-KR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관계 맺기</a:t>
            </a:r>
            <a:endParaRPr lang="ko-KR" altLang="en-US" sz="2800" kern="12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4985028" y="817342"/>
            <a:ext cx="2072293" cy="2072293"/>
          </a:xfrm>
          <a:custGeom>
            <a:avLst/>
            <a:gdLst>
              <a:gd name="connsiteX0" fmla="*/ 0 w 1143000"/>
              <a:gd name="connsiteY0" fmla="*/ 571500 h 1143000"/>
              <a:gd name="connsiteX1" fmla="*/ 571500 w 1143000"/>
              <a:gd name="connsiteY1" fmla="*/ 0 h 1143000"/>
              <a:gd name="connsiteX2" fmla="*/ 1143000 w 1143000"/>
              <a:gd name="connsiteY2" fmla="*/ 571500 h 1143000"/>
              <a:gd name="connsiteX3" fmla="*/ 571500 w 1143000"/>
              <a:gd name="connsiteY3" fmla="*/ 1143000 h 1143000"/>
              <a:gd name="connsiteX4" fmla="*/ 0 w 1143000"/>
              <a:gd name="connsiteY4" fmla="*/ 5715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43000">
                <a:moveTo>
                  <a:pt x="0" y="571500"/>
                </a:moveTo>
                <a:cubicBezTo>
                  <a:pt x="0" y="255869"/>
                  <a:pt x="255869" y="0"/>
                  <a:pt x="571500" y="0"/>
                </a:cubicBez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812304"/>
              <a:satOff val="-18573"/>
              <a:lumOff val="-4706"/>
              <a:alphaOff val="0"/>
            </a:schemeClr>
          </a:fillRef>
          <a:effectRef idx="0">
            <a:schemeClr val="accent3">
              <a:hueOff val="5812304"/>
              <a:satOff val="-18573"/>
              <a:lumOff val="-47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9334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경청</a:t>
            </a:r>
            <a:endParaRPr lang="ko-KR" altLang="en-US" sz="2800" kern="12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3699861" y="1853489"/>
            <a:ext cx="2072293" cy="2072293"/>
          </a:xfrm>
          <a:custGeom>
            <a:avLst/>
            <a:gdLst>
              <a:gd name="connsiteX0" fmla="*/ 0 w 1143000"/>
              <a:gd name="connsiteY0" fmla="*/ 571500 h 1143000"/>
              <a:gd name="connsiteX1" fmla="*/ 571500 w 1143000"/>
              <a:gd name="connsiteY1" fmla="*/ 0 h 1143000"/>
              <a:gd name="connsiteX2" fmla="*/ 1143000 w 1143000"/>
              <a:gd name="connsiteY2" fmla="*/ 571500 h 1143000"/>
              <a:gd name="connsiteX3" fmla="*/ 571500 w 1143000"/>
              <a:gd name="connsiteY3" fmla="*/ 1143000 h 1143000"/>
              <a:gd name="connsiteX4" fmla="*/ 0 w 1143000"/>
              <a:gd name="connsiteY4" fmla="*/ 5715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43000">
                <a:moveTo>
                  <a:pt x="0" y="571500"/>
                </a:moveTo>
                <a:cubicBezTo>
                  <a:pt x="0" y="255869"/>
                  <a:pt x="255869" y="0"/>
                  <a:pt x="571500" y="0"/>
                </a:cubicBez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9334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인내</a:t>
            </a:r>
            <a:r>
              <a:rPr lang="en-US" altLang="ko-KR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,</a:t>
            </a:r>
            <a:br>
              <a:rPr lang="en-US" altLang="ko-KR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8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기다림</a:t>
            </a:r>
            <a:endParaRPr lang="ko-KR" altLang="en-US" sz="2800" kern="12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2211446" y="1421157"/>
            <a:ext cx="2072293" cy="2072293"/>
          </a:xfrm>
          <a:custGeom>
            <a:avLst/>
            <a:gdLst>
              <a:gd name="connsiteX0" fmla="*/ 0 w 1143000"/>
              <a:gd name="connsiteY0" fmla="*/ 571500 h 1143000"/>
              <a:gd name="connsiteX1" fmla="*/ 571500 w 1143000"/>
              <a:gd name="connsiteY1" fmla="*/ 0 h 1143000"/>
              <a:gd name="connsiteX2" fmla="*/ 1143000 w 1143000"/>
              <a:gd name="connsiteY2" fmla="*/ 571500 h 1143000"/>
              <a:gd name="connsiteX3" fmla="*/ 571500 w 1143000"/>
              <a:gd name="connsiteY3" fmla="*/ 1143000 h 1143000"/>
              <a:gd name="connsiteX4" fmla="*/ 0 w 1143000"/>
              <a:gd name="connsiteY4" fmla="*/ 5715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43000">
                <a:moveTo>
                  <a:pt x="0" y="571500"/>
                </a:moveTo>
                <a:cubicBezTo>
                  <a:pt x="0" y="255869"/>
                  <a:pt x="255869" y="0"/>
                  <a:pt x="571500" y="0"/>
                </a:cubicBezTo>
                <a:cubicBezTo>
                  <a:pt x="887131" y="0"/>
                  <a:pt x="1143000" y="255869"/>
                  <a:pt x="1143000" y="571500"/>
                </a:cubicBezTo>
                <a:cubicBezTo>
                  <a:pt x="1143000" y="887131"/>
                  <a:pt x="887131" y="1143000"/>
                  <a:pt x="571500" y="1143000"/>
                </a:cubicBezTo>
                <a:cubicBezTo>
                  <a:pt x="255869" y="1143000"/>
                  <a:pt x="0" y="887131"/>
                  <a:pt x="0" y="571500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9334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800" kern="12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이해하기</a:t>
            </a:r>
            <a:endParaRPr lang="ko-KR" altLang="en-US" sz="2800" kern="12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93599" y="5873649"/>
            <a:ext cx="5424607" cy="459135"/>
          </a:xfrm>
          <a:prstGeom prst="roundRect">
            <a:avLst>
              <a:gd name="adj" fmla="val 755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en-US" altLang="ko-KR" sz="24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“</a:t>
            </a:r>
            <a:r>
              <a:rPr lang="ko-KR" altLang="en-US" sz="24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당사자가 </a:t>
            </a:r>
            <a:r>
              <a:rPr lang="en-US" altLang="ko-KR" sz="24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‘</a:t>
            </a:r>
            <a:r>
              <a:rPr lang="ko-KR" altLang="en-US" sz="24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주체</a:t>
            </a:r>
            <a:r>
              <a:rPr lang="en-US" altLang="ko-KR" sz="24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’</a:t>
            </a:r>
            <a:r>
              <a:rPr lang="ko-KR" altLang="en-US" sz="24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가 될 수 있도록 돕는 것</a:t>
            </a:r>
            <a:r>
              <a:rPr lang="en-US" altLang="ko-KR" sz="24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”</a:t>
            </a:r>
            <a:endParaRPr lang="en-US" altLang="ko-KR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39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30" grpId="0" animBg="1"/>
      <p:bldP spid="29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조력자의 자세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9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408593" y="2066749"/>
            <a:ext cx="6660906" cy="4381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자유형 4"/>
          <p:cNvSpPr/>
          <p:nvPr/>
        </p:nvSpPr>
        <p:spPr>
          <a:xfrm>
            <a:off x="1758856" y="2925997"/>
            <a:ext cx="2931100" cy="3080290"/>
          </a:xfrm>
          <a:custGeom>
            <a:avLst/>
            <a:gdLst>
              <a:gd name="connsiteX0" fmla="*/ 0 w 2462784"/>
              <a:gd name="connsiteY0" fmla="*/ 0 h 2344743"/>
              <a:gd name="connsiteX1" fmla="*/ 2462784 w 2462784"/>
              <a:gd name="connsiteY1" fmla="*/ 0 h 2344743"/>
              <a:gd name="connsiteX2" fmla="*/ 2462784 w 2462784"/>
              <a:gd name="connsiteY2" fmla="*/ 2344743 h 2344743"/>
              <a:gd name="connsiteX3" fmla="*/ 0 w 2462784"/>
              <a:gd name="connsiteY3" fmla="*/ 2344743 h 2344743"/>
              <a:gd name="connsiteX4" fmla="*/ 0 w 2462784"/>
              <a:gd name="connsiteY4" fmla="*/ 0 h 234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784" h="2344743">
                <a:moveTo>
                  <a:pt x="0" y="0"/>
                </a:moveTo>
                <a:lnTo>
                  <a:pt x="2462784" y="0"/>
                </a:lnTo>
                <a:lnTo>
                  <a:pt x="2462784" y="2344743"/>
                </a:lnTo>
                <a:lnTo>
                  <a:pt x="0" y="23447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0965" tIns="100965" rIns="100965" bIns="100965" numCol="1" spcCol="1270" anchor="t" anchorCtr="0">
            <a:noAutofit/>
          </a:bodyPr>
          <a:lstStyle/>
          <a:p>
            <a:pPr lvl="0" algn="l" defTabSz="23558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5300" kern="1200"/>
          </a:p>
        </p:txBody>
      </p:sp>
      <p:sp>
        <p:nvSpPr>
          <p:cNvPr id="6" name="자유형 5"/>
          <p:cNvSpPr/>
          <p:nvPr/>
        </p:nvSpPr>
        <p:spPr>
          <a:xfrm>
            <a:off x="4755252" y="2925997"/>
            <a:ext cx="2931100" cy="3080290"/>
          </a:xfrm>
          <a:custGeom>
            <a:avLst/>
            <a:gdLst>
              <a:gd name="connsiteX0" fmla="*/ 0 w 2462784"/>
              <a:gd name="connsiteY0" fmla="*/ 0 h 2344743"/>
              <a:gd name="connsiteX1" fmla="*/ 2462784 w 2462784"/>
              <a:gd name="connsiteY1" fmla="*/ 0 h 2344743"/>
              <a:gd name="connsiteX2" fmla="*/ 2462784 w 2462784"/>
              <a:gd name="connsiteY2" fmla="*/ 2344743 h 2344743"/>
              <a:gd name="connsiteX3" fmla="*/ 0 w 2462784"/>
              <a:gd name="connsiteY3" fmla="*/ 2344743 h 2344743"/>
              <a:gd name="connsiteX4" fmla="*/ 0 w 2462784"/>
              <a:gd name="connsiteY4" fmla="*/ 0 h 234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784" h="2344743">
                <a:moveTo>
                  <a:pt x="0" y="0"/>
                </a:moveTo>
                <a:lnTo>
                  <a:pt x="2462784" y="0"/>
                </a:lnTo>
                <a:lnTo>
                  <a:pt x="2462784" y="2344743"/>
                </a:lnTo>
                <a:lnTo>
                  <a:pt x="0" y="23447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0965" tIns="100965" rIns="100965" bIns="100965" numCol="1" spcCol="1270" anchor="t" anchorCtr="0">
            <a:noAutofit/>
          </a:bodyPr>
          <a:lstStyle/>
          <a:p>
            <a:pPr lvl="0" algn="l" defTabSz="23558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5300" kern="1200"/>
          </a:p>
        </p:txBody>
      </p:sp>
      <p:sp>
        <p:nvSpPr>
          <p:cNvPr id="7" name="십자형 6"/>
          <p:cNvSpPr/>
          <p:nvPr/>
        </p:nvSpPr>
        <p:spPr>
          <a:xfrm>
            <a:off x="863422" y="1553979"/>
            <a:ext cx="1030977" cy="1025540"/>
          </a:xfrm>
          <a:prstGeom prst="plus">
            <a:avLst>
              <a:gd name="adj" fmla="val 3281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직사각형 7"/>
          <p:cNvSpPr/>
          <p:nvPr/>
        </p:nvSpPr>
        <p:spPr>
          <a:xfrm>
            <a:off x="7584333" y="2174378"/>
            <a:ext cx="970332" cy="3670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hueOff val="1218040"/>
              <a:satOff val="-21072"/>
              <a:lumOff val="-4510"/>
              <a:alphaOff val="0"/>
            </a:schemeClr>
          </a:lnRef>
          <a:fillRef idx="1">
            <a:schemeClr val="accent4">
              <a:hueOff val="1218040"/>
              <a:satOff val="-21072"/>
              <a:lumOff val="-4510"/>
              <a:alphaOff val="0"/>
            </a:schemeClr>
          </a:fillRef>
          <a:effectRef idx="0">
            <a:schemeClr val="accent4">
              <a:hueOff val="1218040"/>
              <a:satOff val="-21072"/>
              <a:lumOff val="-451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직선 연결선 8"/>
          <p:cNvSpPr/>
          <p:nvPr/>
        </p:nvSpPr>
        <p:spPr>
          <a:xfrm>
            <a:off x="4726956" y="2503319"/>
            <a:ext cx="0" cy="364030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90289336"/>
              </p:ext>
            </p:extLst>
          </p:nvPr>
        </p:nvGraphicFramePr>
        <p:xfrm>
          <a:off x="1519803" y="2265066"/>
          <a:ext cx="3048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∙그룹의 미션</a:t>
                      </a:r>
                      <a:r>
                        <a:rPr lang="en-US" altLang="ko-KR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목적을 지원한다</a:t>
                      </a:r>
                      <a:r>
                        <a:rPr lang="en-US" altLang="ko-KR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</a:t>
                      </a: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정보와 자원을 제공한다</a:t>
                      </a:r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</a:t>
                      </a: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모든 사람들이 그들의 생각을</a:t>
                      </a:r>
                      <a:endParaRPr lang="en-US" altLang="ko-KR" b="0" i="0" spc="-15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말할 수 있도록 한다</a:t>
                      </a:r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</a:t>
                      </a: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공감하고 수용한다</a:t>
                      </a:r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</a:t>
                      </a: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안건 준비를 위해 그룹의</a:t>
                      </a:r>
                      <a:endParaRPr lang="en-US" altLang="ko-KR" b="0" i="0" spc="-15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리더들과 일한다</a:t>
                      </a:r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 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</a:t>
                      </a: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그룹 안의 문제를 인정하고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해결책을 위해 협의한다</a:t>
                      </a:r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  <a:endParaRPr lang="ko-KR" altLang="en-US" spc="-150" dirty="0" smtClean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</a:t>
                      </a: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회원들이 능력을 탐구하고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위험에 노출될 수 있게 격려한다</a:t>
                      </a:r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1849621"/>
              </p:ext>
            </p:extLst>
          </p:nvPr>
        </p:nvGraphicFramePr>
        <p:xfrm>
          <a:off x="4870931" y="2256066"/>
          <a:ext cx="3048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∙모임에 대한 책임을 지는 것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∙그룹 구성원의 임무 이상으로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안건을 수행하는 것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∙강의를 하는 것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∙조용한 회원들에게 말하도록</a:t>
                      </a:r>
                      <a:endParaRPr lang="en-US" altLang="ko-KR" b="0" i="0" spc="-15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압력을 가하는 것</a:t>
                      </a:r>
                      <a:endParaRPr lang="en-US" altLang="ko-KR" b="0" i="0" spc="-15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</a:t>
                      </a:r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노력하고 있는 그룹을 구하거나</a:t>
                      </a:r>
                      <a:endParaRPr lang="en-US" altLang="ko-KR" b="0" i="0" spc="-15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위험한 상황을 피하게 하는 것  </a:t>
                      </a:r>
                      <a:endParaRPr lang="ko-KR" altLang="en-US" b="0" i="0" spc="-15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∙편파적이 되거나</a:t>
                      </a:r>
                      <a:r>
                        <a:rPr lang="en-US" altLang="ko-KR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endParaRPr lang="ko-KR" altLang="en-US" spc="-150" dirty="0" smtClean="0"/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i="0" spc="-15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 명의 회원에 호의적인 것 </a:t>
                      </a: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i="0" spc="-1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∙그룹에 자기 의견을 부과하는 것</a:t>
                      </a:r>
                      <a:endParaRPr lang="en-US" altLang="ko-KR" b="0" i="0" spc="-15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3357" y="2687871"/>
            <a:ext cx="615553" cy="28098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28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따라야 할 지침</a:t>
            </a:r>
            <a:endParaRPr lang="en-US" altLang="ko-KR" sz="2800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26649" y="2609915"/>
            <a:ext cx="615553" cy="28098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2800" dirty="0" smtClean="0"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피해야 할 지침</a:t>
            </a:r>
            <a:endParaRPr lang="en-US" altLang="ko-KR" sz="2800" dirty="0" smtClean="0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531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조력자의 딜레마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10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4774302" y="2983147"/>
            <a:ext cx="2931100" cy="3080290"/>
          </a:xfrm>
          <a:custGeom>
            <a:avLst/>
            <a:gdLst>
              <a:gd name="connsiteX0" fmla="*/ 0 w 2462784"/>
              <a:gd name="connsiteY0" fmla="*/ 0 h 2344743"/>
              <a:gd name="connsiteX1" fmla="*/ 2462784 w 2462784"/>
              <a:gd name="connsiteY1" fmla="*/ 0 h 2344743"/>
              <a:gd name="connsiteX2" fmla="*/ 2462784 w 2462784"/>
              <a:gd name="connsiteY2" fmla="*/ 2344743 h 2344743"/>
              <a:gd name="connsiteX3" fmla="*/ 0 w 2462784"/>
              <a:gd name="connsiteY3" fmla="*/ 2344743 h 2344743"/>
              <a:gd name="connsiteX4" fmla="*/ 0 w 2462784"/>
              <a:gd name="connsiteY4" fmla="*/ 0 h 234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784" h="2344743">
                <a:moveTo>
                  <a:pt x="0" y="0"/>
                </a:moveTo>
                <a:lnTo>
                  <a:pt x="2462784" y="0"/>
                </a:lnTo>
                <a:lnTo>
                  <a:pt x="2462784" y="2344743"/>
                </a:lnTo>
                <a:lnTo>
                  <a:pt x="0" y="23447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0965" tIns="100965" rIns="100965" bIns="100965" numCol="1" spcCol="1270" anchor="t" anchorCtr="0">
            <a:noAutofit/>
          </a:bodyPr>
          <a:lstStyle/>
          <a:p>
            <a:pPr lvl="0" defTabSz="23558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직선 연결선 11"/>
          <p:cNvSpPr/>
          <p:nvPr/>
        </p:nvSpPr>
        <p:spPr>
          <a:xfrm>
            <a:off x="440055" y="5596188"/>
            <a:ext cx="7856220" cy="0"/>
          </a:xfrm>
          <a:prstGeom prst="line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직선 연결선 12"/>
          <p:cNvSpPr/>
          <p:nvPr/>
        </p:nvSpPr>
        <p:spPr>
          <a:xfrm>
            <a:off x="440055" y="4091538"/>
            <a:ext cx="7856220" cy="0"/>
          </a:xfrm>
          <a:prstGeom prst="line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직선 연결선 13"/>
          <p:cNvSpPr/>
          <p:nvPr/>
        </p:nvSpPr>
        <p:spPr>
          <a:xfrm>
            <a:off x="440055" y="2034438"/>
            <a:ext cx="7856220" cy="0"/>
          </a:xfrm>
          <a:prstGeom prst="line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자유형 17"/>
          <p:cNvSpPr/>
          <p:nvPr/>
        </p:nvSpPr>
        <p:spPr>
          <a:xfrm>
            <a:off x="440055" y="1587998"/>
            <a:ext cx="5513070" cy="446439"/>
          </a:xfrm>
          <a:custGeom>
            <a:avLst/>
            <a:gdLst>
              <a:gd name="connsiteX0" fmla="*/ 74421 w 1584960"/>
              <a:gd name="connsiteY0" fmla="*/ 0 h 446439"/>
              <a:gd name="connsiteX1" fmla="*/ 1510539 w 1584960"/>
              <a:gd name="connsiteY1" fmla="*/ 0 h 446439"/>
              <a:gd name="connsiteX2" fmla="*/ 1584960 w 1584960"/>
              <a:gd name="connsiteY2" fmla="*/ 74421 h 446439"/>
              <a:gd name="connsiteX3" fmla="*/ 1584960 w 1584960"/>
              <a:gd name="connsiteY3" fmla="*/ 446439 h 446439"/>
              <a:gd name="connsiteX4" fmla="*/ 1584960 w 1584960"/>
              <a:gd name="connsiteY4" fmla="*/ 446439 h 446439"/>
              <a:gd name="connsiteX5" fmla="*/ 0 w 1584960"/>
              <a:gd name="connsiteY5" fmla="*/ 446439 h 446439"/>
              <a:gd name="connsiteX6" fmla="*/ 0 w 1584960"/>
              <a:gd name="connsiteY6" fmla="*/ 446439 h 446439"/>
              <a:gd name="connsiteX7" fmla="*/ 0 w 1584960"/>
              <a:gd name="connsiteY7" fmla="*/ 74421 h 446439"/>
              <a:gd name="connsiteX8" fmla="*/ 74421 w 1584960"/>
              <a:gd name="connsiteY8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960" h="446439">
                <a:moveTo>
                  <a:pt x="74421" y="0"/>
                </a:moveTo>
                <a:lnTo>
                  <a:pt x="1510539" y="0"/>
                </a:lnTo>
                <a:cubicBezTo>
                  <a:pt x="1551641" y="0"/>
                  <a:pt x="1584960" y="33319"/>
                  <a:pt x="1584960" y="74421"/>
                </a:cubicBezTo>
                <a:lnTo>
                  <a:pt x="1584960" y="446439"/>
                </a:lnTo>
                <a:lnTo>
                  <a:pt x="1584960" y="446439"/>
                </a:lnTo>
                <a:lnTo>
                  <a:pt x="0" y="446439"/>
                </a:lnTo>
                <a:lnTo>
                  <a:pt x="0" y="446439"/>
                </a:lnTo>
                <a:lnTo>
                  <a:pt x="0" y="74421"/>
                </a:lnTo>
                <a:cubicBezTo>
                  <a:pt x="0" y="33319"/>
                  <a:pt x="33319" y="0"/>
                  <a:pt x="74421" y="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82" tIns="54182" rIns="54182" bIns="32385" numCol="1" spcCol="1270" anchor="ctr" anchorCtr="0">
            <a:noAutofit/>
          </a:bodyPr>
          <a:lstStyle/>
          <a:p>
            <a:pPr lvl="0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언제 개입하고</a:t>
            </a:r>
            <a:r>
              <a:rPr lang="en-US" altLang="ko-KR" sz="20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개입하지 말아야 하나</a:t>
            </a:r>
            <a:endParaRPr lang="ko-KR" altLang="en-US" sz="2000" b="1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자유형 19"/>
          <p:cNvSpPr/>
          <p:nvPr/>
        </p:nvSpPr>
        <p:spPr>
          <a:xfrm>
            <a:off x="440055" y="2034438"/>
            <a:ext cx="7856220" cy="893013"/>
          </a:xfrm>
          <a:custGeom>
            <a:avLst/>
            <a:gdLst>
              <a:gd name="connsiteX0" fmla="*/ 0 w 6096000"/>
              <a:gd name="connsiteY0" fmla="*/ 0 h 893013"/>
              <a:gd name="connsiteX1" fmla="*/ 6096000 w 6096000"/>
              <a:gd name="connsiteY1" fmla="*/ 0 h 893013"/>
              <a:gd name="connsiteX2" fmla="*/ 6096000 w 6096000"/>
              <a:gd name="connsiteY2" fmla="*/ 893013 h 893013"/>
              <a:gd name="connsiteX3" fmla="*/ 0 w 6096000"/>
              <a:gd name="connsiteY3" fmla="*/ 893013 h 893013"/>
              <a:gd name="connsiteX4" fmla="*/ 0 w 6096000"/>
              <a:gd name="connsiteY4" fmla="*/ 0 h 8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893013">
                <a:moveTo>
                  <a:pt x="0" y="0"/>
                </a:moveTo>
                <a:lnTo>
                  <a:pt x="6096000" y="0"/>
                </a:lnTo>
                <a:lnTo>
                  <a:pt x="6096000" y="893013"/>
                </a:lnTo>
                <a:lnTo>
                  <a:pt x="0" y="8930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85725" rIns="85725" bIns="85725" numCol="1" spcCol="1270" anchor="t" anchorCtr="0">
            <a:noAutofit/>
          </a:bodyPr>
          <a:lstStyle/>
          <a:p>
            <a:pPr marL="285750" lvl="1" indent="-285750" defTabSz="155575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40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2025013" y="3645098"/>
            <a:ext cx="5813603" cy="446439"/>
          </a:xfrm>
          <a:custGeom>
            <a:avLst/>
            <a:gdLst>
              <a:gd name="connsiteX0" fmla="*/ 0 w 4511040"/>
              <a:gd name="connsiteY0" fmla="*/ 0 h 446439"/>
              <a:gd name="connsiteX1" fmla="*/ 4511040 w 4511040"/>
              <a:gd name="connsiteY1" fmla="*/ 0 h 446439"/>
              <a:gd name="connsiteX2" fmla="*/ 4511040 w 4511040"/>
              <a:gd name="connsiteY2" fmla="*/ 446439 h 446439"/>
              <a:gd name="connsiteX3" fmla="*/ 0 w 4511040"/>
              <a:gd name="connsiteY3" fmla="*/ 446439 h 446439"/>
              <a:gd name="connsiteX4" fmla="*/ 0 w 4511040"/>
              <a:gd name="connsiteY4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1040" h="446439">
                <a:moveTo>
                  <a:pt x="0" y="0"/>
                </a:moveTo>
                <a:lnTo>
                  <a:pt x="4511040" y="0"/>
                </a:lnTo>
                <a:lnTo>
                  <a:pt x="4511040" y="446439"/>
                </a:lnTo>
                <a:lnTo>
                  <a:pt x="0" y="44643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b" anchorCtr="0">
            <a:noAutofit/>
          </a:bodyPr>
          <a:lstStyle/>
          <a:p>
            <a:pPr lvl="0" defTabSz="8001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440055" y="3645098"/>
            <a:ext cx="5513070" cy="446439"/>
          </a:xfrm>
          <a:custGeom>
            <a:avLst/>
            <a:gdLst>
              <a:gd name="connsiteX0" fmla="*/ 74421 w 1584960"/>
              <a:gd name="connsiteY0" fmla="*/ 0 h 446439"/>
              <a:gd name="connsiteX1" fmla="*/ 1510539 w 1584960"/>
              <a:gd name="connsiteY1" fmla="*/ 0 h 446439"/>
              <a:gd name="connsiteX2" fmla="*/ 1584960 w 1584960"/>
              <a:gd name="connsiteY2" fmla="*/ 74421 h 446439"/>
              <a:gd name="connsiteX3" fmla="*/ 1584960 w 1584960"/>
              <a:gd name="connsiteY3" fmla="*/ 446439 h 446439"/>
              <a:gd name="connsiteX4" fmla="*/ 1584960 w 1584960"/>
              <a:gd name="connsiteY4" fmla="*/ 446439 h 446439"/>
              <a:gd name="connsiteX5" fmla="*/ 0 w 1584960"/>
              <a:gd name="connsiteY5" fmla="*/ 446439 h 446439"/>
              <a:gd name="connsiteX6" fmla="*/ 0 w 1584960"/>
              <a:gd name="connsiteY6" fmla="*/ 446439 h 446439"/>
              <a:gd name="connsiteX7" fmla="*/ 0 w 1584960"/>
              <a:gd name="connsiteY7" fmla="*/ 74421 h 446439"/>
              <a:gd name="connsiteX8" fmla="*/ 74421 w 1584960"/>
              <a:gd name="connsiteY8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960" h="446439">
                <a:moveTo>
                  <a:pt x="74421" y="0"/>
                </a:moveTo>
                <a:lnTo>
                  <a:pt x="1510539" y="0"/>
                </a:lnTo>
                <a:cubicBezTo>
                  <a:pt x="1551641" y="0"/>
                  <a:pt x="1584960" y="33319"/>
                  <a:pt x="1584960" y="74421"/>
                </a:cubicBezTo>
                <a:lnTo>
                  <a:pt x="1584960" y="446439"/>
                </a:lnTo>
                <a:lnTo>
                  <a:pt x="1584960" y="446439"/>
                </a:lnTo>
                <a:lnTo>
                  <a:pt x="0" y="446439"/>
                </a:lnTo>
                <a:lnTo>
                  <a:pt x="0" y="446439"/>
                </a:lnTo>
                <a:lnTo>
                  <a:pt x="0" y="74421"/>
                </a:lnTo>
                <a:cubicBezTo>
                  <a:pt x="0" y="33319"/>
                  <a:pt x="33319" y="0"/>
                  <a:pt x="74421" y="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3">
              <a:hueOff val="5812304"/>
              <a:satOff val="-18573"/>
              <a:lumOff val="-4706"/>
              <a:alphaOff val="0"/>
            </a:schemeClr>
          </a:lnRef>
          <a:fillRef idx="1">
            <a:schemeClr val="accent3">
              <a:hueOff val="5812304"/>
              <a:satOff val="-18573"/>
              <a:lumOff val="-4706"/>
              <a:alphaOff val="0"/>
            </a:schemeClr>
          </a:fillRef>
          <a:effectRef idx="0">
            <a:schemeClr val="accent3">
              <a:hueOff val="5812304"/>
              <a:satOff val="-18573"/>
              <a:lumOff val="-47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82" tIns="54182" rIns="54182" bIns="32385" numCol="1" spcCol="1270" anchor="ctr" anchorCtr="0">
            <a:noAutofit/>
          </a:bodyPr>
          <a:lstStyle/>
          <a:p>
            <a:pPr lvl="0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1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일 이외의 것을 함께 하려고 할 때</a:t>
            </a:r>
            <a:r>
              <a:rPr lang="en-US" altLang="ko-KR" sz="21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어떻게 해야 하나</a:t>
            </a:r>
            <a:endParaRPr lang="ko-KR" altLang="en-US" sz="2100" b="1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440055" y="4005813"/>
            <a:ext cx="7856220" cy="893013"/>
          </a:xfrm>
          <a:custGeom>
            <a:avLst/>
            <a:gdLst>
              <a:gd name="connsiteX0" fmla="*/ 0 w 6096000"/>
              <a:gd name="connsiteY0" fmla="*/ 0 h 893013"/>
              <a:gd name="connsiteX1" fmla="*/ 6096000 w 6096000"/>
              <a:gd name="connsiteY1" fmla="*/ 0 h 893013"/>
              <a:gd name="connsiteX2" fmla="*/ 6096000 w 6096000"/>
              <a:gd name="connsiteY2" fmla="*/ 893013 h 893013"/>
              <a:gd name="connsiteX3" fmla="*/ 0 w 6096000"/>
              <a:gd name="connsiteY3" fmla="*/ 893013 h 893013"/>
              <a:gd name="connsiteX4" fmla="*/ 0 w 6096000"/>
              <a:gd name="connsiteY4" fmla="*/ 0 h 8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893013">
                <a:moveTo>
                  <a:pt x="0" y="0"/>
                </a:moveTo>
                <a:lnTo>
                  <a:pt x="6096000" y="0"/>
                </a:lnTo>
                <a:lnTo>
                  <a:pt x="6096000" y="893013"/>
                </a:lnTo>
                <a:lnTo>
                  <a:pt x="0" y="8930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85725" rIns="85725" bIns="85725" numCol="1" spcCol="1270" anchor="t" anchorCtr="0">
            <a:noAutofit/>
          </a:bodyPr>
          <a:lstStyle/>
          <a:p>
            <a:pPr marL="285750" lvl="1" indent="-285750" defTabSz="155575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40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2025013" y="5149748"/>
            <a:ext cx="5813603" cy="446439"/>
          </a:xfrm>
          <a:custGeom>
            <a:avLst/>
            <a:gdLst>
              <a:gd name="connsiteX0" fmla="*/ 0 w 4511040"/>
              <a:gd name="connsiteY0" fmla="*/ 0 h 446439"/>
              <a:gd name="connsiteX1" fmla="*/ 4511040 w 4511040"/>
              <a:gd name="connsiteY1" fmla="*/ 0 h 446439"/>
              <a:gd name="connsiteX2" fmla="*/ 4511040 w 4511040"/>
              <a:gd name="connsiteY2" fmla="*/ 446439 h 446439"/>
              <a:gd name="connsiteX3" fmla="*/ 0 w 4511040"/>
              <a:gd name="connsiteY3" fmla="*/ 446439 h 446439"/>
              <a:gd name="connsiteX4" fmla="*/ 0 w 4511040"/>
              <a:gd name="connsiteY4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1040" h="446439">
                <a:moveTo>
                  <a:pt x="0" y="0"/>
                </a:moveTo>
                <a:lnTo>
                  <a:pt x="4511040" y="0"/>
                </a:lnTo>
                <a:lnTo>
                  <a:pt x="4511040" y="446439"/>
                </a:lnTo>
                <a:lnTo>
                  <a:pt x="0" y="44643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b" anchorCtr="0">
            <a:noAutofit/>
          </a:bodyPr>
          <a:lstStyle/>
          <a:p>
            <a:pPr lvl="0" defTabSz="8001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자유형 26"/>
          <p:cNvSpPr/>
          <p:nvPr/>
        </p:nvSpPr>
        <p:spPr>
          <a:xfrm>
            <a:off x="440055" y="5149748"/>
            <a:ext cx="5513070" cy="446439"/>
          </a:xfrm>
          <a:custGeom>
            <a:avLst/>
            <a:gdLst>
              <a:gd name="connsiteX0" fmla="*/ 74421 w 1584960"/>
              <a:gd name="connsiteY0" fmla="*/ 0 h 446439"/>
              <a:gd name="connsiteX1" fmla="*/ 1510539 w 1584960"/>
              <a:gd name="connsiteY1" fmla="*/ 0 h 446439"/>
              <a:gd name="connsiteX2" fmla="*/ 1584960 w 1584960"/>
              <a:gd name="connsiteY2" fmla="*/ 74421 h 446439"/>
              <a:gd name="connsiteX3" fmla="*/ 1584960 w 1584960"/>
              <a:gd name="connsiteY3" fmla="*/ 446439 h 446439"/>
              <a:gd name="connsiteX4" fmla="*/ 1584960 w 1584960"/>
              <a:gd name="connsiteY4" fmla="*/ 446439 h 446439"/>
              <a:gd name="connsiteX5" fmla="*/ 0 w 1584960"/>
              <a:gd name="connsiteY5" fmla="*/ 446439 h 446439"/>
              <a:gd name="connsiteX6" fmla="*/ 0 w 1584960"/>
              <a:gd name="connsiteY6" fmla="*/ 446439 h 446439"/>
              <a:gd name="connsiteX7" fmla="*/ 0 w 1584960"/>
              <a:gd name="connsiteY7" fmla="*/ 74421 h 446439"/>
              <a:gd name="connsiteX8" fmla="*/ 74421 w 1584960"/>
              <a:gd name="connsiteY8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960" h="446439">
                <a:moveTo>
                  <a:pt x="74421" y="0"/>
                </a:moveTo>
                <a:lnTo>
                  <a:pt x="1510539" y="0"/>
                </a:lnTo>
                <a:cubicBezTo>
                  <a:pt x="1551641" y="0"/>
                  <a:pt x="1584960" y="33319"/>
                  <a:pt x="1584960" y="74421"/>
                </a:cubicBezTo>
                <a:lnTo>
                  <a:pt x="1584960" y="446439"/>
                </a:lnTo>
                <a:lnTo>
                  <a:pt x="1584960" y="446439"/>
                </a:lnTo>
                <a:lnTo>
                  <a:pt x="0" y="446439"/>
                </a:lnTo>
                <a:lnTo>
                  <a:pt x="0" y="446439"/>
                </a:lnTo>
                <a:lnTo>
                  <a:pt x="0" y="74421"/>
                </a:lnTo>
                <a:cubicBezTo>
                  <a:pt x="0" y="33319"/>
                  <a:pt x="33319" y="0"/>
                  <a:pt x="74421" y="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3">
              <a:hueOff val="11624607"/>
              <a:satOff val="-37145"/>
              <a:lumOff val="-9412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82" tIns="54182" rIns="54182" bIns="32385" numCol="1" spcCol="1270" anchor="ctr" anchorCtr="0">
            <a:noAutofit/>
          </a:bodyPr>
          <a:lstStyle/>
          <a:p>
            <a:pPr lvl="0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1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조력자의 기대치와 다를 때</a:t>
            </a:r>
            <a:r>
              <a:rPr lang="en-US" altLang="ko-KR" sz="21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b="1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어찌해야 하나</a:t>
            </a:r>
            <a:endParaRPr lang="ko-KR" altLang="en-US" sz="2100" b="1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477" y="2061112"/>
            <a:ext cx="7765123" cy="1482120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개입의 기본 원칙</a:t>
            </a:r>
            <a:r>
              <a:rPr lang="en-US" altLang="ko-KR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</a:t>
            </a:r>
            <a:r>
              <a:rPr lang="ko-KR" altLang="en-US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자신에게 해가 될 때</a:t>
            </a:r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</a:t>
            </a:r>
            <a:r>
              <a:rPr lang="ko-KR" altLang="en-US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타인에게 피해가 될 때</a:t>
            </a:r>
            <a:endParaRPr lang="en-US" altLang="ko-KR" sz="2100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</a:t>
            </a:r>
            <a:r>
              <a:rPr lang="ko-KR" altLang="en-US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당사자 역량강화에 발판이 될 때</a:t>
            </a:r>
            <a:endParaRPr lang="en-US" altLang="ko-KR" sz="2100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9" name="모서리가 둥근 사각형 설명선 38"/>
          <p:cNvSpPr/>
          <p:nvPr/>
        </p:nvSpPr>
        <p:spPr>
          <a:xfrm>
            <a:off x="4534359" y="2160486"/>
            <a:ext cx="3733341" cy="885349"/>
          </a:xfrm>
          <a:prstGeom prst="wedgeRoundRectCallout">
            <a:avLst>
              <a:gd name="adj1" fmla="val -55087"/>
              <a:gd name="adj2" fmla="val -26796"/>
              <a:gd name="adj3" fmla="val 16667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72000" tIns="36000" rIns="72000" bIns="36000">
            <a:spAutoFit/>
          </a:bodyPr>
          <a:lstStyle/>
          <a:p>
            <a:r>
              <a:rPr lang="ko-KR" altLang="en-US" sz="2300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최소한의 개입 지향 </a:t>
            </a:r>
            <a:endParaRPr lang="en-US" altLang="ko-KR" sz="2300" dirty="0" smtClean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→ </a:t>
            </a:r>
            <a:r>
              <a:rPr lang="ko-KR" altLang="en-US" sz="2300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적정한 시기</a:t>
            </a:r>
            <a:r>
              <a:rPr lang="en-US" altLang="ko-KR" sz="2300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sz="2300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적절한 개입 </a:t>
            </a:r>
            <a:endParaRPr lang="en-US" altLang="ko-KR" sz="2300" dirty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4952" y="4094650"/>
            <a:ext cx="7765123" cy="874723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개별옹호</a:t>
            </a:r>
            <a:r>
              <a:rPr lang="ko-KR" altLang="en-US" sz="22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800" b="1" dirty="0" smtClean="0">
                <a:solidFill>
                  <a:schemeClr val="accent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&lt;</a:t>
            </a:r>
            <a:r>
              <a:rPr lang="ko-KR" altLang="en-US" sz="2400" dirty="0" smtClean="0">
                <a:solidFill>
                  <a:srgbClr val="FFC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그룹전체의 옹호</a:t>
            </a:r>
            <a:endParaRPr lang="en-US" altLang="ko-KR" sz="2200" b="1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200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3" name="모서리가 둥근 사각형 설명선 42"/>
          <p:cNvSpPr/>
          <p:nvPr/>
        </p:nvSpPr>
        <p:spPr>
          <a:xfrm>
            <a:off x="4534359" y="4185398"/>
            <a:ext cx="3733341" cy="885349"/>
          </a:xfrm>
          <a:prstGeom prst="wedgeRoundRectCallout">
            <a:avLst>
              <a:gd name="adj1" fmla="val -55853"/>
              <a:gd name="adj2" fmla="val -24644"/>
              <a:gd name="adj3" fmla="val 16667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lIns="72000" tIns="36000" rIns="72000" bIns="36000">
            <a:spAutoFit/>
          </a:bodyPr>
          <a:lstStyle/>
          <a:p>
            <a:r>
              <a:rPr lang="en-US" altLang="ko-KR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“</a:t>
            </a:r>
            <a:r>
              <a:rPr lang="ko-KR" altLang="en-US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필요한 일들은 많지만 </a:t>
            </a:r>
            <a:r>
              <a:rPr lang="en-US" altLang="ko-KR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 </a:t>
            </a:r>
            <a:r>
              <a:rPr lang="ko-KR" altLang="en-US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자원은 한정돼있다</a:t>
            </a:r>
            <a:r>
              <a:rPr lang="en-US" altLang="ko-KR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”  -  </a:t>
            </a:r>
            <a:r>
              <a:rPr lang="en-US" altLang="ko-KR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Worrell</a:t>
            </a:r>
            <a:endParaRPr lang="en-US" altLang="ko-KR" sz="2300" spc="-150" dirty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0177" y="5628175"/>
            <a:ext cx="7765123" cy="874723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일방적</a:t>
            </a:r>
            <a:r>
              <a:rPr lang="en-US" altLang="ko-KR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지식 전달</a:t>
            </a:r>
            <a:r>
              <a:rPr lang="ko-KR" altLang="en-US" sz="22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800" b="1" dirty="0" smtClean="0">
                <a:solidFill>
                  <a:schemeClr val="accent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⇒</a:t>
            </a:r>
            <a:r>
              <a:rPr lang="ko-KR" altLang="en-US" sz="2400" dirty="0" smtClean="0">
                <a:solidFill>
                  <a:srgbClr val="FFC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지식의 공유 </a:t>
            </a:r>
            <a:endParaRPr lang="en-US" altLang="ko-KR" sz="2200" b="1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2200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모서리가 둥근 사각형 설명선 44"/>
          <p:cNvSpPr/>
          <p:nvPr/>
        </p:nvSpPr>
        <p:spPr>
          <a:xfrm>
            <a:off x="4553409" y="5718923"/>
            <a:ext cx="3733341" cy="863631"/>
          </a:xfrm>
          <a:prstGeom prst="wedgeRoundRectCallout">
            <a:avLst>
              <a:gd name="adj1" fmla="val -54322"/>
              <a:gd name="adj2" fmla="val -24644"/>
              <a:gd name="adj3" fmla="val 16667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lIns="72000" tIns="36000" rIns="72000" bIns="36000">
            <a:spAutoFit/>
          </a:bodyPr>
          <a:lstStyle/>
          <a:p>
            <a:r>
              <a:rPr lang="ko-KR" altLang="en-US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조력자</a:t>
            </a:r>
            <a:r>
              <a:rPr lang="en-US" altLang="ko-KR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당사자 모두</a:t>
            </a:r>
            <a:endParaRPr lang="en-US" altLang="ko-KR" sz="2300" spc="-150" dirty="0" smtClean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교사 이자</a:t>
            </a:r>
            <a:r>
              <a:rPr lang="en-US" altLang="ko-KR" sz="2300" spc="-150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sz="2300" spc="-15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학생이 되는 것 </a:t>
            </a:r>
            <a:endParaRPr lang="en-US" altLang="ko-KR" sz="2300" spc="-150" dirty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49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직선 연결선 15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조력자의 딜레마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11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720756" y="2983147"/>
            <a:ext cx="2931100" cy="3080290"/>
          </a:xfrm>
          <a:custGeom>
            <a:avLst/>
            <a:gdLst>
              <a:gd name="connsiteX0" fmla="*/ 0 w 2462784"/>
              <a:gd name="connsiteY0" fmla="*/ 0 h 2344743"/>
              <a:gd name="connsiteX1" fmla="*/ 2462784 w 2462784"/>
              <a:gd name="connsiteY1" fmla="*/ 0 h 2344743"/>
              <a:gd name="connsiteX2" fmla="*/ 2462784 w 2462784"/>
              <a:gd name="connsiteY2" fmla="*/ 2344743 h 2344743"/>
              <a:gd name="connsiteX3" fmla="*/ 0 w 2462784"/>
              <a:gd name="connsiteY3" fmla="*/ 2344743 h 2344743"/>
              <a:gd name="connsiteX4" fmla="*/ 0 w 2462784"/>
              <a:gd name="connsiteY4" fmla="*/ 0 h 234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784" h="2344743">
                <a:moveTo>
                  <a:pt x="0" y="0"/>
                </a:moveTo>
                <a:lnTo>
                  <a:pt x="2462784" y="0"/>
                </a:lnTo>
                <a:lnTo>
                  <a:pt x="2462784" y="2344743"/>
                </a:lnTo>
                <a:lnTo>
                  <a:pt x="0" y="23447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0965" tIns="100965" rIns="100965" bIns="100965" numCol="1" spcCol="1270" anchor="t" anchorCtr="0">
            <a:noAutofit/>
          </a:bodyPr>
          <a:lstStyle/>
          <a:p>
            <a:pPr lvl="0" defTabSz="23558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선 연결선 8"/>
          <p:cNvSpPr/>
          <p:nvPr/>
        </p:nvSpPr>
        <p:spPr>
          <a:xfrm>
            <a:off x="4688856" y="2560469"/>
            <a:ext cx="0" cy="364030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sp>
      <p:sp>
        <p:nvSpPr>
          <p:cNvPr id="28" name="자유형 27"/>
          <p:cNvSpPr/>
          <p:nvPr/>
        </p:nvSpPr>
        <p:spPr>
          <a:xfrm>
            <a:off x="382905" y="4777038"/>
            <a:ext cx="7856220" cy="893013"/>
          </a:xfrm>
          <a:custGeom>
            <a:avLst/>
            <a:gdLst>
              <a:gd name="connsiteX0" fmla="*/ 0 w 6096000"/>
              <a:gd name="connsiteY0" fmla="*/ 0 h 893013"/>
              <a:gd name="connsiteX1" fmla="*/ 6096000 w 6096000"/>
              <a:gd name="connsiteY1" fmla="*/ 0 h 893013"/>
              <a:gd name="connsiteX2" fmla="*/ 6096000 w 6096000"/>
              <a:gd name="connsiteY2" fmla="*/ 893013 h 893013"/>
              <a:gd name="connsiteX3" fmla="*/ 0 w 6096000"/>
              <a:gd name="connsiteY3" fmla="*/ 893013 h 893013"/>
              <a:gd name="connsiteX4" fmla="*/ 0 w 6096000"/>
              <a:gd name="connsiteY4" fmla="*/ 0 h 89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893013">
                <a:moveTo>
                  <a:pt x="0" y="0"/>
                </a:moveTo>
                <a:lnTo>
                  <a:pt x="6096000" y="0"/>
                </a:lnTo>
                <a:lnTo>
                  <a:pt x="6096000" y="893013"/>
                </a:lnTo>
                <a:lnTo>
                  <a:pt x="0" y="8930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85725" rIns="85725" bIns="85725" numCol="1" spcCol="1270" anchor="t" anchorCtr="0">
            <a:noAutofit/>
          </a:bodyPr>
          <a:lstStyle/>
          <a:p>
            <a:pPr marL="285750" lvl="1" indent="-285750" defTabSz="155575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40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직선 연결선 31"/>
          <p:cNvSpPr/>
          <p:nvPr/>
        </p:nvSpPr>
        <p:spPr>
          <a:xfrm>
            <a:off x="410721" y="2061113"/>
            <a:ext cx="7856220" cy="0"/>
          </a:xfrm>
          <a:prstGeom prst="line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자유형 32"/>
          <p:cNvSpPr/>
          <p:nvPr/>
        </p:nvSpPr>
        <p:spPr>
          <a:xfrm>
            <a:off x="410721" y="1614673"/>
            <a:ext cx="5513070" cy="446439"/>
          </a:xfrm>
          <a:custGeom>
            <a:avLst/>
            <a:gdLst>
              <a:gd name="connsiteX0" fmla="*/ 74421 w 1584960"/>
              <a:gd name="connsiteY0" fmla="*/ 0 h 446439"/>
              <a:gd name="connsiteX1" fmla="*/ 1510539 w 1584960"/>
              <a:gd name="connsiteY1" fmla="*/ 0 h 446439"/>
              <a:gd name="connsiteX2" fmla="*/ 1584960 w 1584960"/>
              <a:gd name="connsiteY2" fmla="*/ 74421 h 446439"/>
              <a:gd name="connsiteX3" fmla="*/ 1584960 w 1584960"/>
              <a:gd name="connsiteY3" fmla="*/ 446439 h 446439"/>
              <a:gd name="connsiteX4" fmla="*/ 1584960 w 1584960"/>
              <a:gd name="connsiteY4" fmla="*/ 446439 h 446439"/>
              <a:gd name="connsiteX5" fmla="*/ 0 w 1584960"/>
              <a:gd name="connsiteY5" fmla="*/ 446439 h 446439"/>
              <a:gd name="connsiteX6" fmla="*/ 0 w 1584960"/>
              <a:gd name="connsiteY6" fmla="*/ 446439 h 446439"/>
              <a:gd name="connsiteX7" fmla="*/ 0 w 1584960"/>
              <a:gd name="connsiteY7" fmla="*/ 74421 h 446439"/>
              <a:gd name="connsiteX8" fmla="*/ 74421 w 1584960"/>
              <a:gd name="connsiteY8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960" h="446439">
                <a:moveTo>
                  <a:pt x="74421" y="0"/>
                </a:moveTo>
                <a:lnTo>
                  <a:pt x="1510539" y="0"/>
                </a:lnTo>
                <a:cubicBezTo>
                  <a:pt x="1551641" y="0"/>
                  <a:pt x="1584960" y="33319"/>
                  <a:pt x="1584960" y="74421"/>
                </a:cubicBezTo>
                <a:lnTo>
                  <a:pt x="1584960" y="446439"/>
                </a:lnTo>
                <a:lnTo>
                  <a:pt x="1584960" y="446439"/>
                </a:lnTo>
                <a:lnTo>
                  <a:pt x="0" y="446439"/>
                </a:lnTo>
                <a:lnTo>
                  <a:pt x="0" y="446439"/>
                </a:lnTo>
                <a:lnTo>
                  <a:pt x="0" y="74421"/>
                </a:lnTo>
                <a:cubicBezTo>
                  <a:pt x="0" y="33319"/>
                  <a:pt x="33319" y="0"/>
                  <a:pt x="74421" y="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82" tIns="54182" rIns="54182" bIns="32385" numCol="1" spcCol="1270" anchor="ctr" anchorCtr="0">
            <a:noAutofit/>
          </a:bodyPr>
          <a:lstStyle/>
          <a:p>
            <a:pPr lvl="0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조력자 외에 다른 일에 도전하고 싶을 때 </a:t>
            </a:r>
            <a:endParaRPr lang="ko-KR" altLang="en-US" sz="2000" b="1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직선 연결선 34"/>
          <p:cNvSpPr/>
          <p:nvPr/>
        </p:nvSpPr>
        <p:spPr>
          <a:xfrm>
            <a:off x="429771" y="4101063"/>
            <a:ext cx="7856220" cy="0"/>
          </a:xfrm>
          <a:prstGeom prst="line">
            <a:avLst/>
          </a:pr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자유형 35"/>
          <p:cNvSpPr/>
          <p:nvPr/>
        </p:nvSpPr>
        <p:spPr>
          <a:xfrm>
            <a:off x="2014729" y="3654623"/>
            <a:ext cx="5813603" cy="446439"/>
          </a:xfrm>
          <a:custGeom>
            <a:avLst/>
            <a:gdLst>
              <a:gd name="connsiteX0" fmla="*/ 0 w 4511040"/>
              <a:gd name="connsiteY0" fmla="*/ 0 h 446439"/>
              <a:gd name="connsiteX1" fmla="*/ 4511040 w 4511040"/>
              <a:gd name="connsiteY1" fmla="*/ 0 h 446439"/>
              <a:gd name="connsiteX2" fmla="*/ 4511040 w 4511040"/>
              <a:gd name="connsiteY2" fmla="*/ 446439 h 446439"/>
              <a:gd name="connsiteX3" fmla="*/ 0 w 4511040"/>
              <a:gd name="connsiteY3" fmla="*/ 446439 h 446439"/>
              <a:gd name="connsiteX4" fmla="*/ 0 w 4511040"/>
              <a:gd name="connsiteY4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1040" h="446439">
                <a:moveTo>
                  <a:pt x="0" y="0"/>
                </a:moveTo>
                <a:lnTo>
                  <a:pt x="4511040" y="0"/>
                </a:lnTo>
                <a:lnTo>
                  <a:pt x="4511040" y="446439"/>
                </a:lnTo>
                <a:lnTo>
                  <a:pt x="0" y="44643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b" anchorCtr="0">
            <a:noAutofit/>
          </a:bodyPr>
          <a:lstStyle/>
          <a:p>
            <a:pPr lvl="0" defTabSz="8001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4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7" name="자유형 36"/>
          <p:cNvSpPr/>
          <p:nvPr/>
        </p:nvSpPr>
        <p:spPr>
          <a:xfrm>
            <a:off x="429771" y="3654623"/>
            <a:ext cx="5513070" cy="446439"/>
          </a:xfrm>
          <a:custGeom>
            <a:avLst/>
            <a:gdLst>
              <a:gd name="connsiteX0" fmla="*/ 74421 w 1584960"/>
              <a:gd name="connsiteY0" fmla="*/ 0 h 446439"/>
              <a:gd name="connsiteX1" fmla="*/ 1510539 w 1584960"/>
              <a:gd name="connsiteY1" fmla="*/ 0 h 446439"/>
              <a:gd name="connsiteX2" fmla="*/ 1584960 w 1584960"/>
              <a:gd name="connsiteY2" fmla="*/ 74421 h 446439"/>
              <a:gd name="connsiteX3" fmla="*/ 1584960 w 1584960"/>
              <a:gd name="connsiteY3" fmla="*/ 446439 h 446439"/>
              <a:gd name="connsiteX4" fmla="*/ 1584960 w 1584960"/>
              <a:gd name="connsiteY4" fmla="*/ 446439 h 446439"/>
              <a:gd name="connsiteX5" fmla="*/ 0 w 1584960"/>
              <a:gd name="connsiteY5" fmla="*/ 446439 h 446439"/>
              <a:gd name="connsiteX6" fmla="*/ 0 w 1584960"/>
              <a:gd name="connsiteY6" fmla="*/ 446439 h 446439"/>
              <a:gd name="connsiteX7" fmla="*/ 0 w 1584960"/>
              <a:gd name="connsiteY7" fmla="*/ 74421 h 446439"/>
              <a:gd name="connsiteX8" fmla="*/ 74421 w 1584960"/>
              <a:gd name="connsiteY8" fmla="*/ 0 h 44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960" h="446439">
                <a:moveTo>
                  <a:pt x="74421" y="0"/>
                </a:moveTo>
                <a:lnTo>
                  <a:pt x="1510539" y="0"/>
                </a:lnTo>
                <a:cubicBezTo>
                  <a:pt x="1551641" y="0"/>
                  <a:pt x="1584960" y="33319"/>
                  <a:pt x="1584960" y="74421"/>
                </a:cubicBezTo>
                <a:lnTo>
                  <a:pt x="1584960" y="446439"/>
                </a:lnTo>
                <a:lnTo>
                  <a:pt x="1584960" y="446439"/>
                </a:lnTo>
                <a:lnTo>
                  <a:pt x="0" y="446439"/>
                </a:lnTo>
                <a:lnTo>
                  <a:pt x="0" y="446439"/>
                </a:lnTo>
                <a:lnTo>
                  <a:pt x="0" y="74421"/>
                </a:lnTo>
                <a:cubicBezTo>
                  <a:pt x="0" y="33319"/>
                  <a:pt x="33319" y="0"/>
                  <a:pt x="74421" y="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3">
              <a:hueOff val="5812304"/>
              <a:satOff val="-18573"/>
              <a:lumOff val="-4706"/>
              <a:alphaOff val="0"/>
            </a:schemeClr>
          </a:lnRef>
          <a:fillRef idx="1">
            <a:schemeClr val="accent3">
              <a:hueOff val="5812304"/>
              <a:satOff val="-18573"/>
              <a:lumOff val="-4706"/>
              <a:alphaOff val="0"/>
            </a:schemeClr>
          </a:fillRef>
          <a:effectRef idx="0">
            <a:schemeClr val="accent3">
              <a:hueOff val="5812304"/>
              <a:satOff val="-18573"/>
              <a:lumOff val="-47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82" tIns="54182" rIns="54182" bIns="32385" numCol="1" spcCol="1270" anchor="ctr" anchorCtr="0">
            <a:noAutofit/>
          </a:bodyPr>
          <a:lstStyle/>
          <a:p>
            <a:pPr lvl="0" defTabSz="7556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나는 잘하고 있는 것인가 회의가 들 때 </a:t>
            </a:r>
            <a:endParaRPr lang="ko-KR" altLang="en-US" sz="2000" b="1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7327" y="2085088"/>
            <a:ext cx="7765123" cy="1434168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당사자의 혼선 최소화</a:t>
            </a:r>
            <a:r>
              <a:rPr lang="en-US" altLang="ko-KR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</a:t>
            </a:r>
            <a:r>
              <a:rPr lang="ko-KR" altLang="en-US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탈퇴 과정은 점진적으로</a:t>
            </a:r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</a:t>
            </a:r>
            <a:r>
              <a:rPr lang="ko-KR" altLang="en-US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대체 조력자의 확보</a:t>
            </a:r>
            <a:endParaRPr lang="en-US" altLang="ko-KR" sz="2100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- </a:t>
            </a:r>
            <a:r>
              <a:rPr lang="ko-KR" altLang="en-US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구성원들에게 자신의 역할 분배</a:t>
            </a:r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조력자 없이도 할 수 있도록</a:t>
            </a:r>
            <a:r>
              <a:rPr lang="en-US" altLang="ko-KR" sz="2100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29" name="모서리가 둥근 사각형 설명선 28"/>
          <p:cNvSpPr/>
          <p:nvPr/>
        </p:nvSpPr>
        <p:spPr>
          <a:xfrm>
            <a:off x="3867150" y="4237747"/>
            <a:ext cx="4428366" cy="1953291"/>
          </a:xfrm>
          <a:prstGeom prst="wedgeRoundRectCallout">
            <a:avLst>
              <a:gd name="adj1" fmla="val -58208"/>
              <a:gd name="adj2" fmla="val -34598"/>
              <a:gd name="adj3" fmla="val 16667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72000" tIns="36000" rIns="72000" bIns="36000">
            <a:spAutoFit/>
          </a:bodyPr>
          <a:lstStyle/>
          <a:p>
            <a:r>
              <a:rPr lang="en-US" altLang="ko-KR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“</a:t>
            </a:r>
            <a:r>
              <a:rPr lang="ko-KR" altLang="en-US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나쁜 조력자에 대한 정의는</a:t>
            </a:r>
            <a:r>
              <a:rPr lang="en-US" altLang="ko-KR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ko-KR" altLang="en-US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가능할 수 있지만 </a:t>
            </a:r>
            <a:endParaRPr lang="en-US" altLang="ko-KR" sz="2300" dirty="0" smtClean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ko-KR" altLang="en-US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좋은 조력자가 되는 방식은</a:t>
            </a:r>
            <a:endParaRPr lang="en-US" altLang="ko-KR" sz="2300" dirty="0" smtClean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r>
              <a:rPr lang="en-US" altLang="ko-KR" sz="2300" dirty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ko-KR" altLang="en-US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매우 넓다고 할 수 있다</a:t>
            </a:r>
            <a:r>
              <a:rPr lang="en-US" altLang="ko-KR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”</a:t>
            </a:r>
            <a:r>
              <a:rPr lang="ko-KR" altLang="en-US" sz="2300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endParaRPr lang="en-US" altLang="ko-KR" sz="2300" dirty="0" smtClean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algn="r"/>
            <a:r>
              <a:rPr lang="en-US" altLang="ko-KR" dirty="0" smtClean="0">
                <a:solidFill>
                  <a:schemeClr val="tx2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- West Virginia People First</a:t>
            </a:r>
            <a:endParaRPr lang="en-US" altLang="ko-KR" dirty="0">
              <a:solidFill>
                <a:schemeClr val="tx2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6269" y="4205138"/>
            <a:ext cx="7765123" cy="427167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en-US" altLang="ko-KR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이상적인 조력자는 없다</a:t>
            </a:r>
            <a:r>
              <a:rPr lang="en-US" altLang="ko-KR" sz="22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 </a:t>
            </a:r>
          </a:p>
        </p:txBody>
      </p:sp>
    </p:spTree>
    <p:extLst>
      <p:ext uri="{BB962C8B-B14F-4D97-AF65-F5344CB8AC3E}">
        <p14:creationId xmlns="" xmlns:p14="http://schemas.microsoft.com/office/powerpoint/2010/main" val="118343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 7"/>
          <p:cNvSpPr/>
          <p:nvPr/>
        </p:nvSpPr>
        <p:spPr>
          <a:xfrm rot="1800000">
            <a:off x="5070480" y="4126441"/>
            <a:ext cx="697727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697727" y="0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자유형 10"/>
          <p:cNvSpPr/>
          <p:nvPr/>
        </p:nvSpPr>
        <p:spPr>
          <a:xfrm rot="9000000">
            <a:off x="3247030" y="4126441"/>
            <a:ext cx="697727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697727" y="0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16" name="직선 연결선 15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</a:rPr>
              <a:t>조력자의 자격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12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1081310" y="2881766"/>
            <a:ext cx="2931100" cy="3080290"/>
          </a:xfrm>
          <a:custGeom>
            <a:avLst/>
            <a:gdLst>
              <a:gd name="connsiteX0" fmla="*/ 0 w 2462784"/>
              <a:gd name="connsiteY0" fmla="*/ 0 h 2344743"/>
              <a:gd name="connsiteX1" fmla="*/ 2462784 w 2462784"/>
              <a:gd name="connsiteY1" fmla="*/ 0 h 2344743"/>
              <a:gd name="connsiteX2" fmla="*/ 2462784 w 2462784"/>
              <a:gd name="connsiteY2" fmla="*/ 2344743 h 2344743"/>
              <a:gd name="connsiteX3" fmla="*/ 0 w 2462784"/>
              <a:gd name="connsiteY3" fmla="*/ 2344743 h 2344743"/>
              <a:gd name="connsiteX4" fmla="*/ 0 w 2462784"/>
              <a:gd name="connsiteY4" fmla="*/ 0 h 234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784" h="2344743">
                <a:moveTo>
                  <a:pt x="0" y="0"/>
                </a:moveTo>
                <a:lnTo>
                  <a:pt x="2462784" y="0"/>
                </a:lnTo>
                <a:lnTo>
                  <a:pt x="2462784" y="2344743"/>
                </a:lnTo>
                <a:lnTo>
                  <a:pt x="0" y="23447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0965" tIns="100965" rIns="100965" bIns="100965" numCol="1" spcCol="1270" anchor="t" anchorCtr="0">
            <a:noAutofit/>
          </a:bodyPr>
          <a:lstStyle/>
          <a:p>
            <a:pPr lvl="0" defTabSz="23558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 b="1" kern="1200" spc="-15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선 연결선 8"/>
          <p:cNvSpPr/>
          <p:nvPr/>
        </p:nvSpPr>
        <p:spPr>
          <a:xfrm>
            <a:off x="4049410" y="2459088"/>
            <a:ext cx="0" cy="364030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sp>
      <p:sp>
        <p:nvSpPr>
          <p:cNvPr id="29" name="모서리가 둥근 사각형 설명선 28"/>
          <p:cNvSpPr/>
          <p:nvPr/>
        </p:nvSpPr>
        <p:spPr>
          <a:xfrm>
            <a:off x="5643008" y="3247290"/>
            <a:ext cx="3218579" cy="761475"/>
          </a:xfrm>
          <a:prstGeom prst="wedgeRoundRectCallout">
            <a:avLst>
              <a:gd name="adj1" fmla="val 5895"/>
              <a:gd name="adj2" fmla="val 73980"/>
              <a:gd name="adj3" fmla="val 16667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en-US" altLang="ko-KR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‘</a:t>
            </a:r>
            <a:r>
              <a:rPr lang="ko-KR" altLang="en-US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부모</a:t>
            </a:r>
            <a:r>
              <a:rPr lang="en-US" altLang="ko-KR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’</a:t>
            </a:r>
            <a:r>
              <a:rPr lang="ko-KR" altLang="en-US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가 </a:t>
            </a:r>
            <a:r>
              <a:rPr lang="ko-KR" altLang="en-US" sz="2000" spc="-150" dirty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아닌 </a:t>
            </a:r>
            <a:r>
              <a:rPr lang="en-US" altLang="ko-KR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‘</a:t>
            </a:r>
            <a:r>
              <a:rPr lang="ko-KR" altLang="en-US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조력자</a:t>
            </a:r>
            <a:r>
              <a:rPr lang="en-US" altLang="ko-KR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’</a:t>
            </a:r>
            <a:r>
              <a:rPr lang="ko-KR" altLang="en-US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의 </a:t>
            </a:r>
            <a:r>
              <a:rPr lang="ko-KR" altLang="en-US" sz="2000" spc="-150" dirty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자격으로 </a:t>
            </a:r>
            <a:r>
              <a:rPr lang="en-US" altLang="ko-KR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자조집단</a:t>
            </a:r>
            <a:r>
              <a:rPr lang="ko-KR" altLang="en-US" sz="2000" spc="-150" dirty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을</a:t>
            </a:r>
            <a:r>
              <a:rPr lang="ko-KR" altLang="en-US" sz="2000" spc="-150" dirty="0" smtClean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 </a:t>
            </a:r>
            <a:r>
              <a:rPr lang="ko-KR" altLang="en-US" sz="2000" spc="-150" dirty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조력하는 방안 </a:t>
            </a:r>
            <a:endParaRPr lang="en-US" altLang="ko-KR" sz="2000" spc="-150" dirty="0" smtClean="0">
              <a:solidFill>
                <a:schemeClr val="tx2"/>
              </a:soli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3686176" y="2990456"/>
            <a:ext cx="1637917" cy="158154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16" tIns="135716" rIns="59516" bIns="135716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3000" kern="120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조력자</a:t>
            </a:r>
            <a:endParaRPr lang="ko-KR" altLang="en-US" sz="3000" kern="120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자유형 5"/>
          <p:cNvSpPr/>
          <p:nvPr/>
        </p:nvSpPr>
        <p:spPr>
          <a:xfrm rot="16200000">
            <a:off x="4080009" y="2562847"/>
            <a:ext cx="855217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855217" y="0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모서리가 둥근 직사각형 6"/>
          <p:cNvSpPr/>
          <p:nvPr/>
        </p:nvSpPr>
        <p:spPr>
          <a:xfrm>
            <a:off x="3293768" y="1438275"/>
            <a:ext cx="2437336" cy="1020813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874869"/>
              <a:satOff val="-12382"/>
              <a:lumOff val="-3137"/>
              <a:alphaOff val="0"/>
            </a:schemeClr>
          </a:fillRef>
          <a:effectRef idx="0">
            <a:schemeClr val="accent3">
              <a:hueOff val="3874869"/>
              <a:satOff val="-12382"/>
              <a:lumOff val="-313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  <a:spcAft>
                <a:spcPct val="35000"/>
              </a:spcAft>
            </a:pPr>
            <a:r>
              <a:rPr lang="ko-KR" altLang="en-US" sz="2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발달장애인에 대한 이해</a:t>
            </a:r>
            <a:r>
              <a:rPr lang="en-US" altLang="ko-KR" sz="2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그룹운영에 대한 기술</a:t>
            </a:r>
            <a:endParaRPr lang="ko-KR" altLang="en-US" sz="2000" kern="1200" spc="-15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369044" y="4280649"/>
            <a:ext cx="2160000" cy="986676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7749738"/>
              <a:satOff val="-24763"/>
              <a:lumOff val="-6275"/>
              <a:alphaOff val="0"/>
            </a:schemeClr>
          </a:fillRef>
          <a:effectRef idx="0">
            <a:schemeClr val="accent3">
              <a:hueOff val="7749738"/>
              <a:satOff val="-24763"/>
              <a:lumOff val="-62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516" tIns="80516" rIns="80516" bIns="80516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부모 </a:t>
            </a:r>
            <a:r>
              <a:rPr lang="en-US" altLang="ko-KR" sz="2000" dirty="0" smtClean="0">
                <a:solidFill>
                  <a:schemeClr val="bg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VS</a:t>
            </a:r>
            <a:r>
              <a:rPr lang="en-US" altLang="ko-KR" sz="20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조력자</a:t>
            </a:r>
            <a:endParaRPr lang="ko-KR" altLang="en-US" sz="20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505354" y="4299699"/>
            <a:ext cx="2160000" cy="967626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516" tIns="80516" rIns="80516" bIns="80516" numCol="1" spcCol="1270" anchor="ctr" anchorCtr="0">
            <a:noAutofit/>
          </a:bodyPr>
          <a:lstStyle/>
          <a:p>
            <a:pPr lvl="0" algn="ctr" defTabSz="711200">
              <a:spcBef>
                <a:spcPct val="0"/>
              </a:spcBef>
              <a:spcAft>
                <a:spcPct val="35000"/>
              </a:spcAft>
            </a:pPr>
            <a:r>
              <a:rPr lang="ko-KR" altLang="en-US" sz="2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인권교육 </a:t>
            </a:r>
            <a:r>
              <a:rPr lang="ko-KR" altLang="en-US" sz="20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선행</a:t>
            </a:r>
            <a:endParaRPr lang="ko-KR" altLang="en-US" sz="2000" kern="12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964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13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611" y="2458785"/>
            <a:ext cx="5676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spc="300" dirty="0" smtClean="0">
                <a:solidFill>
                  <a:srgbClr val="39639D">
                    <a:lumMod val="50000"/>
                  </a:srgb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자조집단을 위한 </a:t>
            </a:r>
            <a:endParaRPr lang="en-US" altLang="ko-KR" sz="5400" b="1" spc="300" dirty="0" smtClean="0">
              <a:solidFill>
                <a:srgbClr val="39639D">
                  <a:lumMod val="50000"/>
                </a:srgb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5400" b="1" spc="300" dirty="0" smtClean="0">
                <a:solidFill>
                  <a:srgbClr val="39639D">
                    <a:lumMod val="50000"/>
                  </a:srgb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실천적 전략</a:t>
            </a:r>
            <a:endParaRPr lang="ko-KR" altLang="en-US" sz="2400" b="1" spc="300" dirty="0">
              <a:solidFill>
                <a:srgbClr val="39639D">
                  <a:lumMod val="50000"/>
                </a:srgb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05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직선 연결선 21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14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>
          <a:xfrm>
            <a:off x="247649" y="552449"/>
            <a:ext cx="8486775" cy="855663"/>
          </a:xfrm>
        </p:spPr>
        <p:txBody>
          <a:bodyPr/>
          <a:lstStyle/>
          <a:p>
            <a:pPr algn="l"/>
            <a:r>
              <a:rPr lang="ko-KR" altLang="en-US" sz="4000" b="1" spc="-150" dirty="0" smtClean="0">
                <a:solidFill>
                  <a:srgbClr val="1D314E"/>
                </a:solidFill>
              </a:rPr>
              <a:t>자조집단 구성하기</a:t>
            </a:r>
            <a:endParaRPr lang="ko-KR" altLang="en-US" sz="4000" b="1" spc="-150" dirty="0">
              <a:solidFill>
                <a:srgbClr val="1D314E"/>
              </a:solidFill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1114125" y="1846344"/>
            <a:ext cx="2430364" cy="1167127"/>
            <a:chOff x="1114125" y="2236869"/>
            <a:chExt cx="2430364" cy="1167127"/>
          </a:xfrm>
        </p:grpSpPr>
        <p:sp>
          <p:nvSpPr>
            <p:cNvPr id="31" name="자유형 30"/>
            <p:cNvSpPr/>
            <p:nvPr/>
          </p:nvSpPr>
          <p:spPr>
            <a:xfrm>
              <a:off x="3204995" y="2725007"/>
              <a:ext cx="339494" cy="397144"/>
            </a:xfrm>
            <a:custGeom>
              <a:avLst/>
              <a:gdLst>
                <a:gd name="connsiteX0" fmla="*/ 0 w 339494"/>
                <a:gd name="connsiteY0" fmla="*/ 79429 h 397144"/>
                <a:gd name="connsiteX1" fmla="*/ 169747 w 339494"/>
                <a:gd name="connsiteY1" fmla="*/ 79429 h 397144"/>
                <a:gd name="connsiteX2" fmla="*/ 169747 w 339494"/>
                <a:gd name="connsiteY2" fmla="*/ 0 h 397144"/>
                <a:gd name="connsiteX3" fmla="*/ 339494 w 339494"/>
                <a:gd name="connsiteY3" fmla="*/ 198572 h 397144"/>
                <a:gd name="connsiteX4" fmla="*/ 169747 w 339494"/>
                <a:gd name="connsiteY4" fmla="*/ 397144 h 397144"/>
                <a:gd name="connsiteX5" fmla="*/ 169747 w 339494"/>
                <a:gd name="connsiteY5" fmla="*/ 317715 h 397144"/>
                <a:gd name="connsiteX6" fmla="*/ 0 w 339494"/>
                <a:gd name="connsiteY6" fmla="*/ 317715 h 397144"/>
                <a:gd name="connsiteX7" fmla="*/ 0 w 339494"/>
                <a:gd name="connsiteY7" fmla="*/ 79429 h 39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494" h="397144">
                  <a:moveTo>
                    <a:pt x="0" y="79429"/>
                  </a:moveTo>
                  <a:lnTo>
                    <a:pt x="169747" y="79429"/>
                  </a:lnTo>
                  <a:lnTo>
                    <a:pt x="169747" y="0"/>
                  </a:lnTo>
                  <a:lnTo>
                    <a:pt x="339494" y="198572"/>
                  </a:lnTo>
                  <a:lnTo>
                    <a:pt x="169747" y="397144"/>
                  </a:lnTo>
                  <a:lnTo>
                    <a:pt x="169747" y="317715"/>
                  </a:lnTo>
                  <a:lnTo>
                    <a:pt x="0" y="317715"/>
                  </a:lnTo>
                  <a:lnTo>
                    <a:pt x="0" y="794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9429" rIns="101848" bIns="79429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114125" y="2236869"/>
              <a:ext cx="1788022" cy="1167127"/>
              <a:chOff x="1342725" y="2236869"/>
              <a:chExt cx="1788022" cy="1167127"/>
            </a:xfrm>
          </p:grpSpPr>
          <p:sp>
            <p:nvSpPr>
              <p:cNvPr id="33" name="자유형 32"/>
              <p:cNvSpPr/>
              <p:nvPr/>
            </p:nvSpPr>
            <p:spPr>
              <a:xfrm>
                <a:off x="1529357" y="2443162"/>
                <a:ext cx="1601390" cy="960834"/>
              </a:xfrm>
              <a:custGeom>
                <a:avLst/>
                <a:gdLst>
                  <a:gd name="connsiteX0" fmla="*/ 0 w 1601390"/>
                  <a:gd name="connsiteY0" fmla="*/ 96083 h 960834"/>
                  <a:gd name="connsiteX1" fmla="*/ 96083 w 1601390"/>
                  <a:gd name="connsiteY1" fmla="*/ 0 h 960834"/>
                  <a:gd name="connsiteX2" fmla="*/ 1505307 w 1601390"/>
                  <a:gd name="connsiteY2" fmla="*/ 0 h 960834"/>
                  <a:gd name="connsiteX3" fmla="*/ 1601390 w 1601390"/>
                  <a:gd name="connsiteY3" fmla="*/ 96083 h 960834"/>
                  <a:gd name="connsiteX4" fmla="*/ 1601390 w 1601390"/>
                  <a:gd name="connsiteY4" fmla="*/ 864751 h 960834"/>
                  <a:gd name="connsiteX5" fmla="*/ 1505307 w 1601390"/>
                  <a:gd name="connsiteY5" fmla="*/ 960834 h 960834"/>
                  <a:gd name="connsiteX6" fmla="*/ 96083 w 1601390"/>
                  <a:gd name="connsiteY6" fmla="*/ 960834 h 960834"/>
                  <a:gd name="connsiteX7" fmla="*/ 0 w 1601390"/>
                  <a:gd name="connsiteY7" fmla="*/ 864751 h 960834"/>
                  <a:gd name="connsiteX8" fmla="*/ 0 w 1601390"/>
                  <a:gd name="connsiteY8" fmla="*/ 96083 h 96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390" h="960834">
                    <a:moveTo>
                      <a:pt x="0" y="96083"/>
                    </a:moveTo>
                    <a:cubicBezTo>
                      <a:pt x="0" y="43018"/>
                      <a:pt x="43018" y="0"/>
                      <a:pt x="96083" y="0"/>
                    </a:cubicBezTo>
                    <a:lnTo>
                      <a:pt x="1505307" y="0"/>
                    </a:lnTo>
                    <a:cubicBezTo>
                      <a:pt x="1558372" y="0"/>
                      <a:pt x="1601390" y="43018"/>
                      <a:pt x="1601390" y="96083"/>
                    </a:cubicBezTo>
                    <a:lnTo>
                      <a:pt x="1601390" y="864751"/>
                    </a:lnTo>
                    <a:cubicBezTo>
                      <a:pt x="1601390" y="917816"/>
                      <a:pt x="1558372" y="960834"/>
                      <a:pt x="1505307" y="960834"/>
                    </a:cubicBezTo>
                    <a:lnTo>
                      <a:pt x="96083" y="960834"/>
                    </a:lnTo>
                    <a:cubicBezTo>
                      <a:pt x="43018" y="960834"/>
                      <a:pt x="0" y="917816"/>
                      <a:pt x="0" y="864751"/>
                    </a:cubicBezTo>
                    <a:lnTo>
                      <a:pt x="0" y="96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11962" rIns="0" bIns="111962" numCol="1" spcCol="1270" anchor="ctr" anchorCtr="0">
                <a:noAutofit/>
              </a:bodyPr>
              <a:lstStyle/>
              <a:p>
                <a:pPr lvl="0" algn="ctr" defTabSz="9779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200" kern="1200" spc="-1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08서울남산체 M" panose="02020603020101020101" pitchFamily="18" charset="-127"/>
                    <a:ea typeface="08서울남산체 M" panose="02020603020101020101" pitchFamily="18" charset="-127"/>
                  </a:rPr>
                  <a:t>다른 자조집단</a:t>
                </a:r>
                <a:r>
                  <a:rPr lang="ko-KR" altLang="en-US" sz="2200" spc="-1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08서울남산체 M" panose="02020603020101020101" pitchFamily="18" charset="-127"/>
                    <a:ea typeface="08서울남산체 M" panose="02020603020101020101" pitchFamily="18" charset="-127"/>
                  </a:rPr>
                  <a:t>찾아보</a:t>
                </a:r>
                <a:r>
                  <a:rPr lang="ko-KR" altLang="en-US" sz="2200" kern="1200" spc="-15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08서울남산체 M" panose="02020603020101020101" pitchFamily="18" charset="-127"/>
                    <a:ea typeface="08서울남산체 M" panose="02020603020101020101" pitchFamily="18" charset="-127"/>
                  </a:rPr>
                  <a:t>기</a:t>
                </a:r>
                <a:endParaRPr lang="ko-KR" altLang="en-US" sz="2200" kern="1200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M" panose="02020603020101020101" pitchFamily="18" charset="-127"/>
                  <a:ea typeface="08서울남산체 M" panose="02020603020101020101" pitchFamily="18" charset="-127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342725" y="2236869"/>
                <a:ext cx="343501" cy="3664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4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</a:t>
                </a:r>
                <a:endPara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630382" y="1863888"/>
            <a:ext cx="2327504" cy="1060287"/>
            <a:chOff x="3630382" y="2254413"/>
            <a:chExt cx="2327504" cy="1060287"/>
          </a:xfrm>
        </p:grpSpPr>
        <p:sp>
          <p:nvSpPr>
            <p:cNvPr id="37" name="자유형 36"/>
            <p:cNvSpPr/>
            <p:nvPr/>
          </p:nvSpPr>
          <p:spPr>
            <a:xfrm>
              <a:off x="5618392" y="2725007"/>
              <a:ext cx="339494" cy="397144"/>
            </a:xfrm>
            <a:custGeom>
              <a:avLst/>
              <a:gdLst>
                <a:gd name="connsiteX0" fmla="*/ 0 w 339494"/>
                <a:gd name="connsiteY0" fmla="*/ 79429 h 397144"/>
                <a:gd name="connsiteX1" fmla="*/ 169747 w 339494"/>
                <a:gd name="connsiteY1" fmla="*/ 79429 h 397144"/>
                <a:gd name="connsiteX2" fmla="*/ 169747 w 339494"/>
                <a:gd name="connsiteY2" fmla="*/ 0 h 397144"/>
                <a:gd name="connsiteX3" fmla="*/ 339494 w 339494"/>
                <a:gd name="connsiteY3" fmla="*/ 198572 h 397144"/>
                <a:gd name="connsiteX4" fmla="*/ 169747 w 339494"/>
                <a:gd name="connsiteY4" fmla="*/ 397144 h 397144"/>
                <a:gd name="connsiteX5" fmla="*/ 169747 w 339494"/>
                <a:gd name="connsiteY5" fmla="*/ 317715 h 397144"/>
                <a:gd name="connsiteX6" fmla="*/ 0 w 339494"/>
                <a:gd name="connsiteY6" fmla="*/ 317715 h 397144"/>
                <a:gd name="connsiteX7" fmla="*/ 0 w 339494"/>
                <a:gd name="connsiteY7" fmla="*/ 79429 h 39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494" h="397144">
                  <a:moveTo>
                    <a:pt x="0" y="79429"/>
                  </a:moveTo>
                  <a:lnTo>
                    <a:pt x="169747" y="79429"/>
                  </a:lnTo>
                  <a:lnTo>
                    <a:pt x="169747" y="0"/>
                  </a:lnTo>
                  <a:lnTo>
                    <a:pt x="339494" y="198572"/>
                  </a:lnTo>
                  <a:lnTo>
                    <a:pt x="169747" y="397144"/>
                  </a:lnTo>
                  <a:lnTo>
                    <a:pt x="169747" y="317715"/>
                  </a:lnTo>
                  <a:lnTo>
                    <a:pt x="0" y="317715"/>
                  </a:lnTo>
                  <a:lnTo>
                    <a:pt x="0" y="794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906152"/>
                <a:satOff val="-9286"/>
                <a:lumOff val="-2353"/>
                <a:alphaOff val="0"/>
              </a:schemeClr>
            </a:fillRef>
            <a:effectRef idx="0">
              <a:schemeClr val="accent3">
                <a:hueOff val="2906152"/>
                <a:satOff val="-9286"/>
                <a:lumOff val="-2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9429" rIns="101848" bIns="79429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  <p:grpSp>
          <p:nvGrpSpPr>
            <p:cNvPr id="38" name="그룹 37"/>
            <p:cNvGrpSpPr/>
            <p:nvPr/>
          </p:nvGrpSpPr>
          <p:grpSpPr>
            <a:xfrm>
              <a:off x="3630382" y="2254413"/>
              <a:ext cx="2208442" cy="1060287"/>
              <a:chOff x="3630382" y="2254413"/>
              <a:chExt cx="2208442" cy="1060287"/>
            </a:xfrm>
          </p:grpSpPr>
          <p:sp>
            <p:nvSpPr>
              <p:cNvPr id="39" name="자유형 38"/>
              <p:cNvSpPr/>
              <p:nvPr/>
            </p:nvSpPr>
            <p:spPr>
              <a:xfrm>
                <a:off x="3771303" y="2443162"/>
                <a:ext cx="2067521" cy="871538"/>
              </a:xfrm>
              <a:custGeom>
                <a:avLst/>
                <a:gdLst>
                  <a:gd name="connsiteX0" fmla="*/ 0 w 1601390"/>
                  <a:gd name="connsiteY0" fmla="*/ 96083 h 960834"/>
                  <a:gd name="connsiteX1" fmla="*/ 96083 w 1601390"/>
                  <a:gd name="connsiteY1" fmla="*/ 0 h 960834"/>
                  <a:gd name="connsiteX2" fmla="*/ 1505307 w 1601390"/>
                  <a:gd name="connsiteY2" fmla="*/ 0 h 960834"/>
                  <a:gd name="connsiteX3" fmla="*/ 1601390 w 1601390"/>
                  <a:gd name="connsiteY3" fmla="*/ 96083 h 960834"/>
                  <a:gd name="connsiteX4" fmla="*/ 1601390 w 1601390"/>
                  <a:gd name="connsiteY4" fmla="*/ 864751 h 960834"/>
                  <a:gd name="connsiteX5" fmla="*/ 1505307 w 1601390"/>
                  <a:gd name="connsiteY5" fmla="*/ 960834 h 960834"/>
                  <a:gd name="connsiteX6" fmla="*/ 96083 w 1601390"/>
                  <a:gd name="connsiteY6" fmla="*/ 960834 h 960834"/>
                  <a:gd name="connsiteX7" fmla="*/ 0 w 1601390"/>
                  <a:gd name="connsiteY7" fmla="*/ 864751 h 960834"/>
                  <a:gd name="connsiteX8" fmla="*/ 0 w 1601390"/>
                  <a:gd name="connsiteY8" fmla="*/ 96083 h 96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390" h="960834">
                    <a:moveTo>
                      <a:pt x="0" y="96083"/>
                    </a:moveTo>
                    <a:cubicBezTo>
                      <a:pt x="0" y="43018"/>
                      <a:pt x="43018" y="0"/>
                      <a:pt x="96083" y="0"/>
                    </a:cubicBezTo>
                    <a:lnTo>
                      <a:pt x="1505307" y="0"/>
                    </a:lnTo>
                    <a:cubicBezTo>
                      <a:pt x="1558372" y="0"/>
                      <a:pt x="1601390" y="43018"/>
                      <a:pt x="1601390" y="96083"/>
                    </a:cubicBezTo>
                    <a:lnTo>
                      <a:pt x="1601390" y="864751"/>
                    </a:lnTo>
                    <a:cubicBezTo>
                      <a:pt x="1601390" y="917816"/>
                      <a:pt x="1558372" y="960834"/>
                      <a:pt x="1505307" y="960834"/>
                    </a:cubicBezTo>
                    <a:lnTo>
                      <a:pt x="96083" y="960834"/>
                    </a:lnTo>
                    <a:cubicBezTo>
                      <a:pt x="43018" y="960834"/>
                      <a:pt x="0" y="917816"/>
                      <a:pt x="0" y="864751"/>
                    </a:cubicBezTo>
                    <a:lnTo>
                      <a:pt x="0" y="96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2324921"/>
                  <a:satOff val="-7429"/>
                  <a:lumOff val="-1882"/>
                  <a:alphaOff val="0"/>
                </a:schemeClr>
              </a:fillRef>
              <a:effectRef idx="0">
                <a:schemeClr val="accent3">
                  <a:hueOff val="2324921"/>
                  <a:satOff val="-7429"/>
                  <a:lumOff val="-188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962" tIns="111962" rIns="111962" bIns="111962" numCol="1" spcCol="1270" anchor="ctr" anchorCtr="0">
                <a:noAutofit/>
              </a:bodyPr>
              <a:lstStyle/>
              <a:p>
                <a:pPr lvl="0" algn="ctr" defTabSz="9779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200" kern="1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08서울남산체 M" panose="02020603020101020101" pitchFamily="18" charset="-127"/>
                    <a:ea typeface="08서울남산체 M" panose="02020603020101020101" pitchFamily="18" charset="-127"/>
                  </a:rPr>
                  <a:t>구성원 모집</a:t>
                </a:r>
                <a:endParaRPr lang="ko-KR" altLang="en-US" sz="2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M" panose="02020603020101020101" pitchFamily="18" charset="-127"/>
                  <a:ea typeface="08서울남산체 M" panose="02020603020101020101" pitchFamily="18" charset="-127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630382" y="2254413"/>
                <a:ext cx="343501" cy="3664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4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2</a:t>
                </a:r>
                <a:endPara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41" name="그룹 40"/>
          <p:cNvGrpSpPr/>
          <p:nvPr/>
        </p:nvGrpSpPr>
        <p:grpSpPr>
          <a:xfrm>
            <a:off x="6072353" y="1879926"/>
            <a:ext cx="1742313" cy="1993091"/>
            <a:chOff x="6072353" y="2270451"/>
            <a:chExt cx="1742313" cy="1993091"/>
          </a:xfrm>
        </p:grpSpPr>
        <p:sp>
          <p:nvSpPr>
            <p:cNvPr id="42" name="자유형 41"/>
            <p:cNvSpPr/>
            <p:nvPr/>
          </p:nvSpPr>
          <p:spPr>
            <a:xfrm>
              <a:off x="6826688" y="3924048"/>
              <a:ext cx="397144" cy="339494"/>
            </a:xfrm>
            <a:custGeom>
              <a:avLst/>
              <a:gdLst>
                <a:gd name="connsiteX0" fmla="*/ 0 w 339494"/>
                <a:gd name="connsiteY0" fmla="*/ 79429 h 397144"/>
                <a:gd name="connsiteX1" fmla="*/ 169747 w 339494"/>
                <a:gd name="connsiteY1" fmla="*/ 79429 h 397144"/>
                <a:gd name="connsiteX2" fmla="*/ 169747 w 339494"/>
                <a:gd name="connsiteY2" fmla="*/ 0 h 397144"/>
                <a:gd name="connsiteX3" fmla="*/ 339494 w 339494"/>
                <a:gd name="connsiteY3" fmla="*/ 198572 h 397144"/>
                <a:gd name="connsiteX4" fmla="*/ 169747 w 339494"/>
                <a:gd name="connsiteY4" fmla="*/ 397144 h 397144"/>
                <a:gd name="connsiteX5" fmla="*/ 169747 w 339494"/>
                <a:gd name="connsiteY5" fmla="*/ 317715 h 397144"/>
                <a:gd name="connsiteX6" fmla="*/ 0 w 339494"/>
                <a:gd name="connsiteY6" fmla="*/ 317715 h 397144"/>
                <a:gd name="connsiteX7" fmla="*/ 0 w 339494"/>
                <a:gd name="connsiteY7" fmla="*/ 79429 h 39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494" h="397144">
                  <a:moveTo>
                    <a:pt x="271595" y="0"/>
                  </a:moveTo>
                  <a:lnTo>
                    <a:pt x="271595" y="198572"/>
                  </a:lnTo>
                  <a:lnTo>
                    <a:pt x="339494" y="198572"/>
                  </a:lnTo>
                  <a:lnTo>
                    <a:pt x="169747" y="397144"/>
                  </a:lnTo>
                  <a:lnTo>
                    <a:pt x="0" y="198572"/>
                  </a:lnTo>
                  <a:lnTo>
                    <a:pt x="67899" y="198572"/>
                  </a:lnTo>
                  <a:lnTo>
                    <a:pt x="67899" y="0"/>
                  </a:lnTo>
                  <a:lnTo>
                    <a:pt x="271595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812304"/>
                <a:satOff val="-18573"/>
                <a:lumOff val="-4706"/>
                <a:alphaOff val="0"/>
              </a:schemeClr>
            </a:fillRef>
            <a:effectRef idx="0">
              <a:schemeClr val="accent3">
                <a:hueOff val="5812304"/>
                <a:satOff val="-18573"/>
                <a:lumOff val="-470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429" tIns="0" rIns="79429" bIns="101848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  <p:grpSp>
          <p:nvGrpSpPr>
            <p:cNvPr id="43" name="그룹 42"/>
            <p:cNvGrpSpPr/>
            <p:nvPr/>
          </p:nvGrpSpPr>
          <p:grpSpPr>
            <a:xfrm>
              <a:off x="6072353" y="2270451"/>
              <a:ext cx="1742313" cy="1133545"/>
              <a:chOff x="5872328" y="2270451"/>
              <a:chExt cx="1742313" cy="1133545"/>
            </a:xfrm>
          </p:grpSpPr>
          <p:sp>
            <p:nvSpPr>
              <p:cNvPr id="44" name="자유형 43"/>
              <p:cNvSpPr/>
              <p:nvPr/>
            </p:nvSpPr>
            <p:spPr>
              <a:xfrm>
                <a:off x="6013251" y="2443162"/>
                <a:ext cx="1601390" cy="960834"/>
              </a:xfrm>
              <a:custGeom>
                <a:avLst/>
                <a:gdLst>
                  <a:gd name="connsiteX0" fmla="*/ 0 w 1601390"/>
                  <a:gd name="connsiteY0" fmla="*/ 96083 h 960834"/>
                  <a:gd name="connsiteX1" fmla="*/ 96083 w 1601390"/>
                  <a:gd name="connsiteY1" fmla="*/ 0 h 960834"/>
                  <a:gd name="connsiteX2" fmla="*/ 1505307 w 1601390"/>
                  <a:gd name="connsiteY2" fmla="*/ 0 h 960834"/>
                  <a:gd name="connsiteX3" fmla="*/ 1601390 w 1601390"/>
                  <a:gd name="connsiteY3" fmla="*/ 96083 h 960834"/>
                  <a:gd name="connsiteX4" fmla="*/ 1601390 w 1601390"/>
                  <a:gd name="connsiteY4" fmla="*/ 864751 h 960834"/>
                  <a:gd name="connsiteX5" fmla="*/ 1505307 w 1601390"/>
                  <a:gd name="connsiteY5" fmla="*/ 960834 h 960834"/>
                  <a:gd name="connsiteX6" fmla="*/ 96083 w 1601390"/>
                  <a:gd name="connsiteY6" fmla="*/ 960834 h 960834"/>
                  <a:gd name="connsiteX7" fmla="*/ 0 w 1601390"/>
                  <a:gd name="connsiteY7" fmla="*/ 864751 h 960834"/>
                  <a:gd name="connsiteX8" fmla="*/ 0 w 1601390"/>
                  <a:gd name="connsiteY8" fmla="*/ 96083 h 96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390" h="960834">
                    <a:moveTo>
                      <a:pt x="0" y="96083"/>
                    </a:moveTo>
                    <a:cubicBezTo>
                      <a:pt x="0" y="43018"/>
                      <a:pt x="43018" y="0"/>
                      <a:pt x="96083" y="0"/>
                    </a:cubicBezTo>
                    <a:lnTo>
                      <a:pt x="1505307" y="0"/>
                    </a:lnTo>
                    <a:cubicBezTo>
                      <a:pt x="1558372" y="0"/>
                      <a:pt x="1601390" y="43018"/>
                      <a:pt x="1601390" y="96083"/>
                    </a:cubicBezTo>
                    <a:lnTo>
                      <a:pt x="1601390" y="864751"/>
                    </a:lnTo>
                    <a:cubicBezTo>
                      <a:pt x="1601390" y="917816"/>
                      <a:pt x="1558372" y="960834"/>
                      <a:pt x="1505307" y="960834"/>
                    </a:cubicBezTo>
                    <a:lnTo>
                      <a:pt x="96083" y="960834"/>
                    </a:lnTo>
                    <a:cubicBezTo>
                      <a:pt x="43018" y="960834"/>
                      <a:pt x="0" y="917816"/>
                      <a:pt x="0" y="864751"/>
                    </a:cubicBezTo>
                    <a:lnTo>
                      <a:pt x="0" y="96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4649843"/>
                  <a:satOff val="-14858"/>
                  <a:lumOff val="-3765"/>
                  <a:alphaOff val="0"/>
                </a:schemeClr>
              </a:fillRef>
              <a:effectRef idx="0">
                <a:schemeClr val="accent3">
                  <a:hueOff val="4649843"/>
                  <a:satOff val="-14858"/>
                  <a:lumOff val="-3765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962" tIns="111962" rIns="111962" bIns="111962" numCol="1" spcCol="1270" anchor="ctr" anchorCtr="0">
                <a:noAutofit/>
              </a:bodyPr>
              <a:lstStyle/>
              <a:p>
                <a:pPr lvl="0" algn="ctr" defTabSz="9779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200" kern="1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08서울남산체 M" panose="02020603020101020101" pitchFamily="18" charset="-127"/>
                    <a:ea typeface="08서울남산체 M" panose="02020603020101020101" pitchFamily="18" charset="-127"/>
                  </a:rPr>
                  <a:t>구성원 모두역할 맡기</a:t>
                </a:r>
                <a:endParaRPr lang="ko-KR" altLang="en-US" sz="2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M" panose="02020603020101020101" pitchFamily="18" charset="-127"/>
                  <a:ea typeface="08서울남산체 M" panose="02020603020101020101" pitchFamily="18" charset="-127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872328" y="2270451"/>
                <a:ext cx="343501" cy="3664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4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3</a:t>
                </a:r>
                <a:endPara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46" name="그룹 45"/>
          <p:cNvGrpSpPr/>
          <p:nvPr/>
        </p:nvGrpSpPr>
        <p:grpSpPr>
          <a:xfrm>
            <a:off x="5609034" y="4328053"/>
            <a:ext cx="2243732" cy="1144059"/>
            <a:chOff x="5609034" y="3947053"/>
            <a:chExt cx="2243732" cy="1144059"/>
          </a:xfrm>
        </p:grpSpPr>
        <p:sp>
          <p:nvSpPr>
            <p:cNvPr id="47" name="자유형 46"/>
            <p:cNvSpPr/>
            <p:nvPr/>
          </p:nvSpPr>
          <p:spPr>
            <a:xfrm>
              <a:off x="5609034" y="4412121"/>
              <a:ext cx="339494" cy="397145"/>
            </a:xfrm>
            <a:custGeom>
              <a:avLst/>
              <a:gdLst>
                <a:gd name="connsiteX0" fmla="*/ 0 w 339494"/>
                <a:gd name="connsiteY0" fmla="*/ 79429 h 397144"/>
                <a:gd name="connsiteX1" fmla="*/ 169747 w 339494"/>
                <a:gd name="connsiteY1" fmla="*/ 79429 h 397144"/>
                <a:gd name="connsiteX2" fmla="*/ 169747 w 339494"/>
                <a:gd name="connsiteY2" fmla="*/ 0 h 397144"/>
                <a:gd name="connsiteX3" fmla="*/ 339494 w 339494"/>
                <a:gd name="connsiteY3" fmla="*/ 198572 h 397144"/>
                <a:gd name="connsiteX4" fmla="*/ 169747 w 339494"/>
                <a:gd name="connsiteY4" fmla="*/ 397144 h 397144"/>
                <a:gd name="connsiteX5" fmla="*/ 169747 w 339494"/>
                <a:gd name="connsiteY5" fmla="*/ 317715 h 397144"/>
                <a:gd name="connsiteX6" fmla="*/ 0 w 339494"/>
                <a:gd name="connsiteY6" fmla="*/ 317715 h 397144"/>
                <a:gd name="connsiteX7" fmla="*/ 0 w 339494"/>
                <a:gd name="connsiteY7" fmla="*/ 79429 h 39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494" h="397144">
                  <a:moveTo>
                    <a:pt x="339494" y="317715"/>
                  </a:moveTo>
                  <a:lnTo>
                    <a:pt x="169747" y="317715"/>
                  </a:lnTo>
                  <a:lnTo>
                    <a:pt x="169747" y="397144"/>
                  </a:lnTo>
                  <a:lnTo>
                    <a:pt x="0" y="198572"/>
                  </a:lnTo>
                  <a:lnTo>
                    <a:pt x="169747" y="0"/>
                  </a:lnTo>
                  <a:lnTo>
                    <a:pt x="169747" y="79429"/>
                  </a:lnTo>
                  <a:lnTo>
                    <a:pt x="339494" y="79429"/>
                  </a:lnTo>
                  <a:lnTo>
                    <a:pt x="339494" y="31771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8718455"/>
                <a:satOff val="-27859"/>
                <a:lumOff val="-7059"/>
                <a:alphaOff val="0"/>
              </a:schemeClr>
            </a:fillRef>
            <a:effectRef idx="0">
              <a:schemeClr val="accent3">
                <a:hueOff val="8718455"/>
                <a:satOff val="-27859"/>
                <a:lumOff val="-70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1847" tIns="79430" rIns="0" bIns="79429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6110453" y="3947053"/>
              <a:ext cx="1742313" cy="1144059"/>
              <a:chOff x="5872328" y="3861328"/>
              <a:chExt cx="1742313" cy="1144059"/>
            </a:xfrm>
          </p:grpSpPr>
          <p:sp>
            <p:nvSpPr>
              <p:cNvPr id="49" name="자유형 48"/>
              <p:cNvSpPr/>
              <p:nvPr/>
            </p:nvSpPr>
            <p:spPr>
              <a:xfrm>
                <a:off x="6013251" y="4044553"/>
                <a:ext cx="1601390" cy="960834"/>
              </a:xfrm>
              <a:custGeom>
                <a:avLst/>
                <a:gdLst>
                  <a:gd name="connsiteX0" fmla="*/ 0 w 1601390"/>
                  <a:gd name="connsiteY0" fmla="*/ 96083 h 960834"/>
                  <a:gd name="connsiteX1" fmla="*/ 96083 w 1601390"/>
                  <a:gd name="connsiteY1" fmla="*/ 0 h 960834"/>
                  <a:gd name="connsiteX2" fmla="*/ 1505307 w 1601390"/>
                  <a:gd name="connsiteY2" fmla="*/ 0 h 960834"/>
                  <a:gd name="connsiteX3" fmla="*/ 1601390 w 1601390"/>
                  <a:gd name="connsiteY3" fmla="*/ 96083 h 960834"/>
                  <a:gd name="connsiteX4" fmla="*/ 1601390 w 1601390"/>
                  <a:gd name="connsiteY4" fmla="*/ 864751 h 960834"/>
                  <a:gd name="connsiteX5" fmla="*/ 1505307 w 1601390"/>
                  <a:gd name="connsiteY5" fmla="*/ 960834 h 960834"/>
                  <a:gd name="connsiteX6" fmla="*/ 96083 w 1601390"/>
                  <a:gd name="connsiteY6" fmla="*/ 960834 h 960834"/>
                  <a:gd name="connsiteX7" fmla="*/ 0 w 1601390"/>
                  <a:gd name="connsiteY7" fmla="*/ 864751 h 960834"/>
                  <a:gd name="connsiteX8" fmla="*/ 0 w 1601390"/>
                  <a:gd name="connsiteY8" fmla="*/ 96083 h 96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390" h="960834">
                    <a:moveTo>
                      <a:pt x="0" y="96083"/>
                    </a:moveTo>
                    <a:cubicBezTo>
                      <a:pt x="0" y="43018"/>
                      <a:pt x="43018" y="0"/>
                      <a:pt x="96083" y="0"/>
                    </a:cubicBezTo>
                    <a:lnTo>
                      <a:pt x="1505307" y="0"/>
                    </a:lnTo>
                    <a:cubicBezTo>
                      <a:pt x="1558372" y="0"/>
                      <a:pt x="1601390" y="43018"/>
                      <a:pt x="1601390" y="96083"/>
                    </a:cubicBezTo>
                    <a:lnTo>
                      <a:pt x="1601390" y="864751"/>
                    </a:lnTo>
                    <a:cubicBezTo>
                      <a:pt x="1601390" y="917816"/>
                      <a:pt x="1558372" y="960834"/>
                      <a:pt x="1505307" y="960834"/>
                    </a:cubicBezTo>
                    <a:lnTo>
                      <a:pt x="96083" y="960834"/>
                    </a:lnTo>
                    <a:cubicBezTo>
                      <a:pt x="43018" y="960834"/>
                      <a:pt x="0" y="917816"/>
                      <a:pt x="0" y="864751"/>
                    </a:cubicBezTo>
                    <a:lnTo>
                      <a:pt x="0" y="96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6974765"/>
                  <a:satOff val="-22287"/>
                  <a:lumOff val="-5647"/>
                  <a:alphaOff val="0"/>
                </a:schemeClr>
              </a:fillRef>
              <a:effectRef idx="0">
                <a:schemeClr val="accent3">
                  <a:hueOff val="6974765"/>
                  <a:satOff val="-22287"/>
                  <a:lumOff val="-5647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962" tIns="111962" rIns="111962" bIns="111962" numCol="1" spcCol="1270" anchor="ctr" anchorCtr="0">
                <a:noAutofit/>
              </a:bodyPr>
              <a:lstStyle/>
              <a:p>
                <a:pPr lvl="0" algn="ctr" defTabSz="9779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200" kern="1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08서울남산체 M" panose="02020603020101020101" pitchFamily="18" charset="-127"/>
                    <a:ea typeface="08서울남산체 M" panose="02020603020101020101" pitchFamily="18" charset="-127"/>
                  </a:rPr>
                  <a:t>모임 알리기</a:t>
                </a:r>
                <a:endParaRPr lang="ko-KR" altLang="en-US" sz="2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M" panose="02020603020101020101" pitchFamily="18" charset="-127"/>
                  <a:ea typeface="08서울남산체 M" panose="02020603020101020101" pitchFamily="18" charset="-127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72328" y="3861328"/>
                <a:ext cx="343501" cy="3664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4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4</a:t>
                </a:r>
                <a:endPara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56" name="그룹 55"/>
          <p:cNvGrpSpPr/>
          <p:nvPr/>
        </p:nvGrpSpPr>
        <p:grpSpPr>
          <a:xfrm>
            <a:off x="3157537" y="4351138"/>
            <a:ext cx="2215157" cy="1120974"/>
            <a:chOff x="3157537" y="3970138"/>
            <a:chExt cx="2215157" cy="1120974"/>
          </a:xfrm>
        </p:grpSpPr>
        <p:sp>
          <p:nvSpPr>
            <p:cNvPr id="59" name="자유형 58"/>
            <p:cNvSpPr/>
            <p:nvPr/>
          </p:nvSpPr>
          <p:spPr>
            <a:xfrm>
              <a:off x="3157537" y="4412121"/>
              <a:ext cx="339495" cy="397145"/>
            </a:xfrm>
            <a:custGeom>
              <a:avLst/>
              <a:gdLst>
                <a:gd name="connsiteX0" fmla="*/ 0 w 339494"/>
                <a:gd name="connsiteY0" fmla="*/ 79429 h 397144"/>
                <a:gd name="connsiteX1" fmla="*/ 169747 w 339494"/>
                <a:gd name="connsiteY1" fmla="*/ 79429 h 397144"/>
                <a:gd name="connsiteX2" fmla="*/ 169747 w 339494"/>
                <a:gd name="connsiteY2" fmla="*/ 0 h 397144"/>
                <a:gd name="connsiteX3" fmla="*/ 339494 w 339494"/>
                <a:gd name="connsiteY3" fmla="*/ 198572 h 397144"/>
                <a:gd name="connsiteX4" fmla="*/ 169747 w 339494"/>
                <a:gd name="connsiteY4" fmla="*/ 397144 h 397144"/>
                <a:gd name="connsiteX5" fmla="*/ 169747 w 339494"/>
                <a:gd name="connsiteY5" fmla="*/ 317715 h 397144"/>
                <a:gd name="connsiteX6" fmla="*/ 0 w 339494"/>
                <a:gd name="connsiteY6" fmla="*/ 317715 h 397144"/>
                <a:gd name="connsiteX7" fmla="*/ 0 w 339494"/>
                <a:gd name="connsiteY7" fmla="*/ 79429 h 39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494" h="397144">
                  <a:moveTo>
                    <a:pt x="339494" y="317715"/>
                  </a:moveTo>
                  <a:lnTo>
                    <a:pt x="169747" y="317715"/>
                  </a:lnTo>
                  <a:lnTo>
                    <a:pt x="169747" y="397144"/>
                  </a:lnTo>
                  <a:lnTo>
                    <a:pt x="0" y="198572"/>
                  </a:lnTo>
                  <a:lnTo>
                    <a:pt x="169747" y="0"/>
                  </a:lnTo>
                  <a:lnTo>
                    <a:pt x="169747" y="79429"/>
                  </a:lnTo>
                  <a:lnTo>
                    <a:pt x="339494" y="79429"/>
                  </a:lnTo>
                  <a:lnTo>
                    <a:pt x="339494" y="31771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624607"/>
                <a:satOff val="-37145"/>
                <a:lumOff val="-9412"/>
                <a:alphaOff val="0"/>
              </a:schemeClr>
            </a:fillRef>
            <a:effectRef idx="0">
              <a:schemeClr val="accent3">
                <a:hueOff val="11624607"/>
                <a:satOff val="-37145"/>
                <a:lumOff val="-941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1848" tIns="79430" rIns="1" bIns="79429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  <p:grpSp>
          <p:nvGrpSpPr>
            <p:cNvPr id="60" name="그룹 59"/>
            <p:cNvGrpSpPr/>
            <p:nvPr/>
          </p:nvGrpSpPr>
          <p:grpSpPr>
            <a:xfrm>
              <a:off x="3630382" y="3970138"/>
              <a:ext cx="1742312" cy="1120974"/>
              <a:chOff x="3630382" y="3884413"/>
              <a:chExt cx="1742312" cy="1120974"/>
            </a:xfrm>
          </p:grpSpPr>
          <p:sp>
            <p:nvSpPr>
              <p:cNvPr id="61" name="자유형 60"/>
              <p:cNvSpPr/>
              <p:nvPr/>
            </p:nvSpPr>
            <p:spPr>
              <a:xfrm>
                <a:off x="3771304" y="4044553"/>
                <a:ext cx="1601390" cy="960834"/>
              </a:xfrm>
              <a:custGeom>
                <a:avLst/>
                <a:gdLst>
                  <a:gd name="connsiteX0" fmla="*/ 0 w 1601390"/>
                  <a:gd name="connsiteY0" fmla="*/ 96083 h 960834"/>
                  <a:gd name="connsiteX1" fmla="*/ 96083 w 1601390"/>
                  <a:gd name="connsiteY1" fmla="*/ 0 h 960834"/>
                  <a:gd name="connsiteX2" fmla="*/ 1505307 w 1601390"/>
                  <a:gd name="connsiteY2" fmla="*/ 0 h 960834"/>
                  <a:gd name="connsiteX3" fmla="*/ 1601390 w 1601390"/>
                  <a:gd name="connsiteY3" fmla="*/ 96083 h 960834"/>
                  <a:gd name="connsiteX4" fmla="*/ 1601390 w 1601390"/>
                  <a:gd name="connsiteY4" fmla="*/ 864751 h 960834"/>
                  <a:gd name="connsiteX5" fmla="*/ 1505307 w 1601390"/>
                  <a:gd name="connsiteY5" fmla="*/ 960834 h 960834"/>
                  <a:gd name="connsiteX6" fmla="*/ 96083 w 1601390"/>
                  <a:gd name="connsiteY6" fmla="*/ 960834 h 960834"/>
                  <a:gd name="connsiteX7" fmla="*/ 0 w 1601390"/>
                  <a:gd name="connsiteY7" fmla="*/ 864751 h 960834"/>
                  <a:gd name="connsiteX8" fmla="*/ 0 w 1601390"/>
                  <a:gd name="connsiteY8" fmla="*/ 96083 h 960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390" h="960834">
                    <a:moveTo>
                      <a:pt x="0" y="96083"/>
                    </a:moveTo>
                    <a:cubicBezTo>
                      <a:pt x="0" y="43018"/>
                      <a:pt x="43018" y="0"/>
                      <a:pt x="96083" y="0"/>
                    </a:cubicBezTo>
                    <a:lnTo>
                      <a:pt x="1505307" y="0"/>
                    </a:lnTo>
                    <a:cubicBezTo>
                      <a:pt x="1558372" y="0"/>
                      <a:pt x="1601390" y="43018"/>
                      <a:pt x="1601390" y="96083"/>
                    </a:cubicBezTo>
                    <a:lnTo>
                      <a:pt x="1601390" y="864751"/>
                    </a:lnTo>
                    <a:cubicBezTo>
                      <a:pt x="1601390" y="917816"/>
                      <a:pt x="1558372" y="960834"/>
                      <a:pt x="1505307" y="960834"/>
                    </a:cubicBezTo>
                    <a:lnTo>
                      <a:pt x="96083" y="960834"/>
                    </a:lnTo>
                    <a:cubicBezTo>
                      <a:pt x="43018" y="960834"/>
                      <a:pt x="0" y="917816"/>
                      <a:pt x="0" y="864751"/>
                    </a:cubicBezTo>
                    <a:lnTo>
                      <a:pt x="0" y="9608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9299686"/>
                  <a:satOff val="-29716"/>
                  <a:lumOff val="-7530"/>
                  <a:alphaOff val="0"/>
                </a:schemeClr>
              </a:fillRef>
              <a:effectRef idx="0">
                <a:schemeClr val="accent3">
                  <a:hueOff val="9299686"/>
                  <a:satOff val="-29716"/>
                  <a:lumOff val="-753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962" tIns="111962" rIns="111962" bIns="111962" numCol="1" spcCol="1270" anchor="ctr" anchorCtr="0">
                <a:noAutofit/>
              </a:bodyPr>
              <a:lstStyle/>
              <a:p>
                <a:pPr lvl="0" algn="ctr" defTabSz="9779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200" kern="1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08서울남산체 M" panose="02020603020101020101" pitchFamily="18" charset="-127"/>
                    <a:ea typeface="08서울남산체 M" panose="02020603020101020101" pitchFamily="18" charset="-127"/>
                  </a:rPr>
                  <a:t>목표 결정</a:t>
                </a:r>
                <a:endParaRPr lang="ko-KR" altLang="en-US" sz="2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M" panose="02020603020101020101" pitchFamily="18" charset="-127"/>
                  <a:ea typeface="08서울남산체 M" panose="02020603020101020101" pitchFamily="18" charset="-127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630382" y="3884413"/>
                <a:ext cx="343501" cy="36645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24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5</a:t>
                </a:r>
                <a:endParaRPr lang="ko-KR" altLang="en-US" sz="24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63" name="그룹 62"/>
          <p:cNvGrpSpPr/>
          <p:nvPr/>
        </p:nvGrpSpPr>
        <p:grpSpPr>
          <a:xfrm>
            <a:off x="1129006" y="4358876"/>
            <a:ext cx="1773141" cy="1113236"/>
            <a:chOff x="1357606" y="3892151"/>
            <a:chExt cx="1773141" cy="1113236"/>
          </a:xfrm>
        </p:grpSpPr>
        <p:sp>
          <p:nvSpPr>
            <p:cNvPr id="64" name="자유형 63"/>
            <p:cNvSpPr/>
            <p:nvPr/>
          </p:nvSpPr>
          <p:spPr>
            <a:xfrm>
              <a:off x="1529357" y="4044553"/>
              <a:ext cx="1601390" cy="960834"/>
            </a:xfrm>
            <a:custGeom>
              <a:avLst/>
              <a:gdLst>
                <a:gd name="connsiteX0" fmla="*/ 0 w 1601390"/>
                <a:gd name="connsiteY0" fmla="*/ 96083 h 960834"/>
                <a:gd name="connsiteX1" fmla="*/ 96083 w 1601390"/>
                <a:gd name="connsiteY1" fmla="*/ 0 h 960834"/>
                <a:gd name="connsiteX2" fmla="*/ 1505307 w 1601390"/>
                <a:gd name="connsiteY2" fmla="*/ 0 h 960834"/>
                <a:gd name="connsiteX3" fmla="*/ 1601390 w 1601390"/>
                <a:gd name="connsiteY3" fmla="*/ 96083 h 960834"/>
                <a:gd name="connsiteX4" fmla="*/ 1601390 w 1601390"/>
                <a:gd name="connsiteY4" fmla="*/ 864751 h 960834"/>
                <a:gd name="connsiteX5" fmla="*/ 1505307 w 1601390"/>
                <a:gd name="connsiteY5" fmla="*/ 960834 h 960834"/>
                <a:gd name="connsiteX6" fmla="*/ 96083 w 1601390"/>
                <a:gd name="connsiteY6" fmla="*/ 960834 h 960834"/>
                <a:gd name="connsiteX7" fmla="*/ 0 w 1601390"/>
                <a:gd name="connsiteY7" fmla="*/ 864751 h 960834"/>
                <a:gd name="connsiteX8" fmla="*/ 0 w 1601390"/>
                <a:gd name="connsiteY8" fmla="*/ 96083 h 960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1390" h="960834">
                  <a:moveTo>
                    <a:pt x="0" y="96083"/>
                  </a:moveTo>
                  <a:cubicBezTo>
                    <a:pt x="0" y="43018"/>
                    <a:pt x="43018" y="0"/>
                    <a:pt x="96083" y="0"/>
                  </a:cubicBezTo>
                  <a:lnTo>
                    <a:pt x="1505307" y="0"/>
                  </a:lnTo>
                  <a:cubicBezTo>
                    <a:pt x="1558372" y="0"/>
                    <a:pt x="1601390" y="43018"/>
                    <a:pt x="1601390" y="96083"/>
                  </a:cubicBezTo>
                  <a:lnTo>
                    <a:pt x="1601390" y="864751"/>
                  </a:lnTo>
                  <a:cubicBezTo>
                    <a:pt x="1601390" y="917816"/>
                    <a:pt x="1558372" y="960834"/>
                    <a:pt x="1505307" y="960834"/>
                  </a:cubicBezTo>
                  <a:lnTo>
                    <a:pt x="96083" y="960834"/>
                  </a:lnTo>
                  <a:cubicBezTo>
                    <a:pt x="43018" y="960834"/>
                    <a:pt x="0" y="917816"/>
                    <a:pt x="0" y="864751"/>
                  </a:cubicBezTo>
                  <a:lnTo>
                    <a:pt x="0" y="9608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11624607"/>
                <a:satOff val="-37145"/>
                <a:lumOff val="-941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962" tIns="111962" rIns="111962" bIns="111962" numCol="1" spcCol="1270" anchor="ctr" anchorCtr="0">
              <a:noAutofit/>
            </a:bodyPr>
            <a:lstStyle/>
            <a:p>
              <a:pPr lvl="0" algn="ctr" defTabSz="977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2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규칙 정하기 </a:t>
              </a:r>
              <a:endParaRPr lang="ko-KR" altLang="en-US" sz="2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357606" y="3892151"/>
              <a:ext cx="343501" cy="3664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6</a:t>
              </a:r>
              <a:endPara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6" name="직선 화살표 연결선 15"/>
          <p:cNvCxnSpPr/>
          <p:nvPr/>
        </p:nvCxnSpPr>
        <p:spPr>
          <a:xfrm flipV="1">
            <a:off x="5200411" y="2860605"/>
            <a:ext cx="0" cy="672918"/>
          </a:xfrm>
          <a:prstGeom prst="straightConnector1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화살표 연결선 71"/>
          <p:cNvCxnSpPr/>
          <p:nvPr/>
        </p:nvCxnSpPr>
        <p:spPr>
          <a:xfrm flipV="1">
            <a:off x="5200411" y="5265965"/>
            <a:ext cx="0" cy="509290"/>
          </a:xfrm>
          <a:prstGeom prst="straightConnector1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67715" y="3384480"/>
            <a:ext cx="325733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장애유형의 조화 권장 </a:t>
            </a:r>
            <a:endParaRPr lang="en-US" altLang="ko-KR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pc="-150" dirty="0" smtClean="0">
                <a:solidFill>
                  <a:schemeClr val="accent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⇒ </a:t>
            </a:r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이해의 폭 확대</a:t>
            </a:r>
            <a:r>
              <a:rPr lang="en-US" altLang="ko-KR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고민 공유</a:t>
            </a:r>
            <a:endParaRPr lang="ko-KR" altLang="en-US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960699" y="5775255"/>
            <a:ext cx="3257338" cy="64633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목표 결정시</a:t>
            </a:r>
            <a:r>
              <a:rPr lang="en-US" altLang="ko-KR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모든 구성원 참여해야</a:t>
            </a:r>
            <a:endParaRPr lang="en-US" altLang="ko-KR" spc="-15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사교</a:t>
            </a:r>
            <a:r>
              <a:rPr lang="en-US" altLang="ko-KR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권리옹호</a:t>
            </a:r>
            <a:r>
              <a:rPr lang="en-US" altLang="ko-KR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배움 등</a:t>
            </a:r>
            <a:r>
              <a:rPr lang="en-US" altLang="ko-KR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endParaRPr lang="ko-KR" altLang="en-US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760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직선 연결선 21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15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>
          <a:xfrm>
            <a:off x="247649" y="552449"/>
            <a:ext cx="8486775" cy="855663"/>
          </a:xfrm>
        </p:spPr>
        <p:txBody>
          <a:bodyPr/>
          <a:lstStyle/>
          <a:p>
            <a:pPr algn="l"/>
            <a:r>
              <a:rPr lang="ko-KR" altLang="en-US" sz="4000" b="1" spc="-150" dirty="0" smtClean="0">
                <a:solidFill>
                  <a:srgbClr val="1D314E"/>
                </a:solidFill>
              </a:rPr>
              <a:t>자조집단 정체성 강화 전략</a:t>
            </a:r>
            <a:endParaRPr lang="ko-KR" altLang="en-US" sz="4000" b="1" spc="-150" dirty="0">
              <a:solidFill>
                <a:srgbClr val="1D314E"/>
              </a:solidFill>
            </a:endParaRPr>
          </a:p>
        </p:txBody>
      </p:sp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432047"/>
              </p:ext>
            </p:extLst>
          </p:nvPr>
        </p:nvGraphicFramePr>
        <p:xfrm>
          <a:off x="2724462" y="2054224"/>
          <a:ext cx="5038413" cy="80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8413"/>
              </a:tblGrid>
              <a:tr h="40322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미움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싸움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인간관계의 자연스러운 부산물 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→ 구성원들의 문제 직면 돕고</a:t>
                      </a:r>
                      <a:r>
                        <a:rPr lang="en-US" altLang="ko-KR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문제 해결 위 한  노력 필요</a:t>
                      </a:r>
                      <a:endParaRPr lang="ko-KR" altLang="en-US" spc="-1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2295239"/>
              </p:ext>
            </p:extLst>
          </p:nvPr>
        </p:nvGraphicFramePr>
        <p:xfrm>
          <a:off x="2714626" y="3219449"/>
          <a:ext cx="5048249" cy="80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8249"/>
              </a:tblGrid>
              <a:tr h="40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재미가 있어야 한다 </a:t>
                      </a:r>
                      <a:endParaRPr lang="ko-KR" altLang="en-US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모두가 관심 있는 주제 설정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뒤풀이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식사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여행 등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dirty="0" smtClean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5087692"/>
              </p:ext>
            </p:extLst>
          </p:nvPr>
        </p:nvGraphicFramePr>
        <p:xfrm>
          <a:off x="2724151" y="4448174"/>
          <a:ext cx="5048249" cy="80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8249"/>
              </a:tblGrid>
              <a:tr h="40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상대에 대한 이해 →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신뢰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연대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친밀감”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ex.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자신의 연대기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(Life book)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공유하기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8" name="모서리가 접힌 도형 67"/>
          <p:cNvSpPr/>
          <p:nvPr/>
        </p:nvSpPr>
        <p:spPr>
          <a:xfrm>
            <a:off x="762000" y="1890713"/>
            <a:ext cx="1950970" cy="828000"/>
          </a:xfrm>
          <a:prstGeom prst="foldedCorner">
            <a:avLst>
              <a:gd name="adj" fmla="val 29841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t"/>
          <a:lstStyle/>
          <a:p>
            <a:r>
              <a:rPr lang="ko-KR" altLang="en-US" sz="2400" dirty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문제에 </a:t>
            </a:r>
            <a:r>
              <a:rPr lang="en-US" altLang="ko-KR" sz="24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4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4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직면하자 </a:t>
            </a:r>
            <a:endParaRPr lang="ko-KR" altLang="en-US" sz="240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69" name="모서리가 접힌 도형 68"/>
          <p:cNvSpPr/>
          <p:nvPr/>
        </p:nvSpPr>
        <p:spPr>
          <a:xfrm>
            <a:off x="762000" y="3052763"/>
            <a:ext cx="1950970" cy="828000"/>
          </a:xfrm>
          <a:prstGeom prst="foldedCorner">
            <a:avLst>
              <a:gd name="adj" fmla="val 2984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24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즐거운 </a:t>
            </a:r>
            <a:r>
              <a:rPr lang="ko-KR" altLang="en-US" sz="2400" spc="-150" dirty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일을 </a:t>
            </a:r>
            <a:r>
              <a:rPr lang="en-US" altLang="ko-KR" sz="24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4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400" spc="-15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계획하자</a:t>
            </a:r>
            <a:endParaRPr lang="ko-KR" altLang="en-US" sz="1600" spc="-15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  <p:sp>
        <p:nvSpPr>
          <p:cNvPr id="70" name="모서리가 접힌 도형 69"/>
          <p:cNvSpPr/>
          <p:nvPr/>
        </p:nvSpPr>
        <p:spPr>
          <a:xfrm>
            <a:off x="771525" y="4271963"/>
            <a:ext cx="1950970" cy="828000"/>
          </a:xfrm>
          <a:prstGeom prst="foldedCorner">
            <a:avLst>
              <a:gd name="adj" fmla="val 298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2400" dirty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서로의 경험을 공유하자</a:t>
            </a:r>
          </a:p>
        </p:txBody>
      </p:sp>
      <p:graphicFrame>
        <p:nvGraphicFramePr>
          <p:cNvPr id="75" name="표 7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2440502"/>
              </p:ext>
            </p:extLst>
          </p:nvPr>
        </p:nvGraphicFramePr>
        <p:xfrm>
          <a:off x="2714626" y="5648324"/>
          <a:ext cx="5067299" cy="80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7299"/>
              </a:tblGrid>
              <a:tr h="403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개인에 대한 자율성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타자와의 관계성의 조화 </a:t>
                      </a: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“</a:t>
                      </a:r>
                      <a:r>
                        <a:rPr lang="ko-KR" altLang="en-US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권리옹호는 자기 주장만 하는 것이 아니다</a:t>
                      </a:r>
                      <a:r>
                        <a:rPr lang="en-US" altLang="ko-KR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 (</a:t>
                      </a:r>
                      <a:r>
                        <a:rPr lang="ko-KR" altLang="en-US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책임 수반</a:t>
                      </a:r>
                      <a:r>
                        <a:rPr lang="en-US" altLang="ko-KR" spc="-15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pc="-15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6" name="모서리가 접힌 도형 75"/>
          <p:cNvSpPr/>
          <p:nvPr/>
        </p:nvSpPr>
        <p:spPr>
          <a:xfrm>
            <a:off x="762000" y="5472113"/>
            <a:ext cx="1950970" cy="828000"/>
          </a:xfrm>
          <a:prstGeom prst="foldedCorner">
            <a:avLst>
              <a:gd name="adj" fmla="val 29841"/>
            </a:avLst>
          </a:prstGeom>
          <a:solidFill>
            <a:srgbClr val="569CF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sz="2400" dirty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책임의식을 </a:t>
            </a:r>
            <a:r>
              <a:rPr lang="en-US" altLang="ko-KR" sz="24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/>
            </a:r>
            <a:br>
              <a:rPr lang="en-US" altLang="ko-KR" sz="24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</a:br>
            <a:r>
              <a:rPr lang="ko-KR" altLang="en-US" sz="2400" dirty="0" smtClean="0"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독려하자</a:t>
            </a:r>
            <a:endParaRPr lang="ko-KR" altLang="en-US" sz="2400" dirty="0"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869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직선 연결선 21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16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>
          <a:xfrm>
            <a:off x="247649" y="552449"/>
            <a:ext cx="8486775" cy="855663"/>
          </a:xfrm>
        </p:spPr>
        <p:txBody>
          <a:bodyPr/>
          <a:lstStyle/>
          <a:p>
            <a:pPr algn="l"/>
            <a:r>
              <a:rPr lang="ko-KR" altLang="en-US" sz="4000" b="1" spc="-150" dirty="0" smtClean="0">
                <a:solidFill>
                  <a:srgbClr val="1D314E"/>
                </a:solidFill>
              </a:rPr>
              <a:t>자조집단 구성원의 권리와 책임</a:t>
            </a:r>
            <a:endParaRPr lang="ko-KR" altLang="en-US" sz="4000" b="1" spc="-150" dirty="0">
              <a:solidFill>
                <a:srgbClr val="1D314E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2733691"/>
              </p:ext>
            </p:extLst>
          </p:nvPr>
        </p:nvGraphicFramePr>
        <p:xfrm>
          <a:off x="364803" y="1756210"/>
          <a:ext cx="8477736" cy="4439235"/>
        </p:xfrm>
        <a:graphic>
          <a:graphicData uri="http://schemas.openxmlformats.org/drawingml/2006/table">
            <a:tbl>
              <a:tblPr/>
              <a:tblGrid>
                <a:gridCol w="4150049"/>
                <a:gridCol w="4327687"/>
              </a:tblGrid>
              <a:tr h="57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spc="-150" dirty="0">
                          <a:solidFill>
                            <a:schemeClr val="accent3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우리의 권리</a:t>
                      </a:r>
                    </a:p>
                  </a:txBody>
                  <a:tcPr marL="36000" marR="36000" marT="0" marB="0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spc="-150" dirty="0">
                          <a:solidFill>
                            <a:schemeClr val="accent4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우리의 책임</a:t>
                      </a:r>
                    </a:p>
                  </a:txBody>
                  <a:tcPr marL="36000" marR="36000" marT="0" marB="0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0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우리가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할 수 있는 모든 것을 배울 수 있다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우리가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배운 것을 활용할 수 있어야 한다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0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삶을 통제하고 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모험하며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결정할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 있다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행동의 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결과에 대해 책임질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 있어야 한다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0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평등하게 존중 받을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권리가 있다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다른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사람에게도 평등하게 행동할 수 있어야 한다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148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우리의 느낌</a:t>
                      </a:r>
                      <a:r>
                        <a:rPr lang="en-US" altLang="ko-KR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의견을 표현할 수 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있고</a:t>
                      </a:r>
                      <a:endParaRPr lang="en-US" altLang="ko-KR" sz="1800" spc="-15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이것이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받아들여지고 경청 받을 수 있다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우리의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권리를 찾고 우리가 할 수 있는 </a:t>
                      </a:r>
                      <a:endParaRPr lang="en-US" altLang="ko-KR" sz="1800" spc="-15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어떤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방법으로든 주장할 수 있어야 한다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0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우리가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원하는 것을 요구할 수 있다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요구한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것을 활용할 수 있어야 한다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481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타인에 의해 무시 받지 않으며</a:t>
                      </a:r>
                      <a:endParaRPr lang="en-US" altLang="ko-KR" sz="1800" spc="-15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자유롭게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살 수 있다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어떤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사람이 우리를 불편하게 할 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경우</a:t>
                      </a:r>
                      <a:endParaRPr lang="en-US" altLang="ko-KR" sz="1800" spc="-15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불편하다고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말할 수 있어야 한다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00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즐길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권리가 있다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어떤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사람도 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다치게 하거나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불편하게 </a:t>
                      </a:r>
                      <a:r>
                        <a:rPr lang="ko-KR" altLang="en-US" sz="1800" spc="-15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해선 </a:t>
                      </a:r>
                      <a:r>
                        <a:rPr lang="ko-KR" altLang="en-US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 된다</a:t>
                      </a:r>
                      <a:r>
                        <a:rPr lang="en-US" altLang="ko-KR" sz="1800" spc="-15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 </a:t>
                      </a:r>
                      <a:endParaRPr lang="ko-KR" altLang="en-US" sz="1800" spc="-15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94056" y="6207893"/>
            <a:ext cx="8278880" cy="363230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pPr algn="r"/>
            <a:r>
              <a:rPr lang="en-US" altLang="ko-KR" dirty="0">
                <a:solidFill>
                  <a:schemeClr val="tx2"/>
                </a:solidFill>
                <a:latin typeface="08서울남산체 M" panose="02020603020101020101" pitchFamily="18" charset="-127"/>
                <a:ea typeface="08서울남산체 M" panose="02020603020101020101" pitchFamily="18" charset="-127"/>
              </a:rPr>
              <a:t>* California People First</a:t>
            </a:r>
            <a:endParaRPr lang="en-US" altLang="ko-KR" sz="1600" dirty="0" smtClean="0">
              <a:solidFill>
                <a:schemeClr val="tx2"/>
              </a:solidFill>
              <a:latin typeface="08서울남산체 M" panose="02020603020101020101" pitchFamily="18" charset="-127"/>
              <a:ea typeface="08서울남산체 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673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역할 정하기</a:t>
            </a:r>
            <a:r>
              <a:rPr lang="en-US" altLang="ko-KR" sz="4000" b="1" spc="-1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독려하기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17 / 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4803" y="1438934"/>
            <a:ext cx="8278880" cy="395198"/>
          </a:xfrm>
          <a:prstGeom prst="roundRect">
            <a:avLst>
              <a:gd name="adj" fmla="val 7559"/>
            </a:avLst>
          </a:prstGeom>
          <a:noFill/>
          <a:ln>
            <a:noFill/>
            <a:prstDash val="sysDash"/>
          </a:ln>
        </p:spPr>
        <p:txBody>
          <a:bodyPr wrap="square" tIns="36000" bIns="36000" rtlCol="0" anchor="ctr">
            <a:spAutoFit/>
          </a:bodyPr>
          <a:lstStyle/>
          <a:p>
            <a:r>
              <a:rPr lang="ko-KR" altLang="en-US" sz="20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0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20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리더는 자조집단 성패의 주요 역할</a:t>
            </a:r>
            <a:r>
              <a:rPr lang="en-US" altLang="ko-KR" sz="2000" b="1" dirty="0" smtClean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endParaRPr lang="en-US" altLang="ko-KR" b="1" dirty="0" smtClean="0">
              <a:solidFill>
                <a:schemeClr val="tx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527212" y="2112380"/>
            <a:ext cx="2855155" cy="973191"/>
          </a:xfrm>
          <a:custGeom>
            <a:avLst/>
            <a:gdLst>
              <a:gd name="connsiteX0" fmla="*/ 0 w 2855155"/>
              <a:gd name="connsiteY0" fmla="*/ 162202 h 973191"/>
              <a:gd name="connsiteX1" fmla="*/ 162202 w 2855155"/>
              <a:gd name="connsiteY1" fmla="*/ 0 h 973191"/>
              <a:gd name="connsiteX2" fmla="*/ 2692953 w 2855155"/>
              <a:gd name="connsiteY2" fmla="*/ 0 h 973191"/>
              <a:gd name="connsiteX3" fmla="*/ 2855155 w 2855155"/>
              <a:gd name="connsiteY3" fmla="*/ 162202 h 973191"/>
              <a:gd name="connsiteX4" fmla="*/ 2855155 w 2855155"/>
              <a:gd name="connsiteY4" fmla="*/ 810989 h 973191"/>
              <a:gd name="connsiteX5" fmla="*/ 2692953 w 2855155"/>
              <a:gd name="connsiteY5" fmla="*/ 973191 h 973191"/>
              <a:gd name="connsiteX6" fmla="*/ 162202 w 2855155"/>
              <a:gd name="connsiteY6" fmla="*/ 973191 h 973191"/>
              <a:gd name="connsiteX7" fmla="*/ 0 w 2855155"/>
              <a:gd name="connsiteY7" fmla="*/ 810989 h 973191"/>
              <a:gd name="connsiteX8" fmla="*/ 0 w 2855155"/>
              <a:gd name="connsiteY8" fmla="*/ 162202 h 97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5155" h="973191">
                <a:moveTo>
                  <a:pt x="0" y="162202"/>
                </a:moveTo>
                <a:cubicBezTo>
                  <a:pt x="0" y="72620"/>
                  <a:pt x="72620" y="0"/>
                  <a:pt x="162202" y="0"/>
                </a:cubicBezTo>
                <a:lnTo>
                  <a:pt x="2692953" y="0"/>
                </a:lnTo>
                <a:cubicBezTo>
                  <a:pt x="2782535" y="0"/>
                  <a:pt x="2855155" y="72620"/>
                  <a:pt x="2855155" y="162202"/>
                </a:cubicBezTo>
                <a:lnTo>
                  <a:pt x="2855155" y="810989"/>
                </a:lnTo>
                <a:cubicBezTo>
                  <a:pt x="2855155" y="900571"/>
                  <a:pt x="2782535" y="973191"/>
                  <a:pt x="2692953" y="973191"/>
                </a:cubicBezTo>
                <a:lnTo>
                  <a:pt x="162202" y="973191"/>
                </a:lnTo>
                <a:cubicBezTo>
                  <a:pt x="72620" y="973191"/>
                  <a:pt x="0" y="900571"/>
                  <a:pt x="0" y="810989"/>
                </a:cubicBezTo>
                <a:lnTo>
                  <a:pt x="0" y="1622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667" tIns="116087" rIns="184667" bIns="116087" numCol="1" spcCol="1270" anchor="ctr" anchorCtr="0">
            <a:noAutofit/>
          </a:bodyPr>
          <a:lstStyle/>
          <a:p>
            <a:pPr lvl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리더 선출 여부에 따른 장점 비교</a:t>
            </a:r>
            <a:endParaRPr lang="ko-KR" altLang="en-US" sz="2000" b="1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3382367" y="3231551"/>
            <a:ext cx="5075833" cy="778554"/>
          </a:xfrm>
          <a:custGeom>
            <a:avLst/>
            <a:gdLst>
              <a:gd name="connsiteX0" fmla="*/ 129761 w 778553"/>
              <a:gd name="connsiteY0" fmla="*/ 0 h 5075832"/>
              <a:gd name="connsiteX1" fmla="*/ 648792 w 778553"/>
              <a:gd name="connsiteY1" fmla="*/ 0 h 5075832"/>
              <a:gd name="connsiteX2" fmla="*/ 778553 w 778553"/>
              <a:gd name="connsiteY2" fmla="*/ 129761 h 5075832"/>
              <a:gd name="connsiteX3" fmla="*/ 778553 w 778553"/>
              <a:gd name="connsiteY3" fmla="*/ 5075832 h 5075832"/>
              <a:gd name="connsiteX4" fmla="*/ 778553 w 778553"/>
              <a:gd name="connsiteY4" fmla="*/ 5075832 h 5075832"/>
              <a:gd name="connsiteX5" fmla="*/ 0 w 778553"/>
              <a:gd name="connsiteY5" fmla="*/ 5075832 h 5075832"/>
              <a:gd name="connsiteX6" fmla="*/ 0 w 778553"/>
              <a:gd name="connsiteY6" fmla="*/ 5075832 h 5075832"/>
              <a:gd name="connsiteX7" fmla="*/ 0 w 778553"/>
              <a:gd name="connsiteY7" fmla="*/ 129761 h 5075832"/>
              <a:gd name="connsiteX8" fmla="*/ 129761 w 778553"/>
              <a:gd name="connsiteY8" fmla="*/ 0 h 5075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553" h="5075832">
                <a:moveTo>
                  <a:pt x="778553" y="845988"/>
                </a:moveTo>
                <a:lnTo>
                  <a:pt x="778553" y="4229844"/>
                </a:lnTo>
                <a:cubicBezTo>
                  <a:pt x="778553" y="4697068"/>
                  <a:pt x="769642" y="5075829"/>
                  <a:pt x="758650" y="5075829"/>
                </a:cubicBezTo>
                <a:lnTo>
                  <a:pt x="0" y="5075829"/>
                </a:lnTo>
                <a:lnTo>
                  <a:pt x="0" y="5075829"/>
                </a:lnTo>
                <a:lnTo>
                  <a:pt x="0" y="3"/>
                </a:lnTo>
                <a:lnTo>
                  <a:pt x="0" y="3"/>
                </a:lnTo>
                <a:lnTo>
                  <a:pt x="758650" y="3"/>
                </a:lnTo>
                <a:cubicBezTo>
                  <a:pt x="769642" y="3"/>
                  <a:pt x="778553" y="378764"/>
                  <a:pt x="778553" y="845988"/>
                </a:cubicBez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4257046"/>
              <a:satOff val="-17699"/>
              <a:lumOff val="-1495"/>
              <a:alphaOff val="0"/>
            </a:schemeClr>
          </a:lnRef>
          <a:fillRef idx="1">
            <a:schemeClr val="accent3">
              <a:tint val="40000"/>
              <a:alpha val="90000"/>
              <a:hueOff val="4257046"/>
              <a:satOff val="-17699"/>
              <a:lumOff val="-1495"/>
              <a:alphaOff val="0"/>
            </a:schemeClr>
          </a:fillRef>
          <a:effectRef idx="0">
            <a:schemeClr val="accent3">
              <a:tint val="40000"/>
              <a:alpha val="90000"/>
              <a:hueOff val="4257046"/>
              <a:satOff val="-17699"/>
              <a:lumOff val="-1495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1" tIns="64676" rIns="91346" bIns="64677" numCol="1" spcCol="1270" anchor="ctr" anchorCtr="0">
            <a:noAutofit/>
          </a:bodyPr>
          <a:lstStyle/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1400" kern="12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ko-KR" altLang="en-US" sz="1400" kern="120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527212" y="3134231"/>
            <a:ext cx="2855155" cy="973191"/>
          </a:xfrm>
          <a:custGeom>
            <a:avLst/>
            <a:gdLst>
              <a:gd name="connsiteX0" fmla="*/ 0 w 2855155"/>
              <a:gd name="connsiteY0" fmla="*/ 162202 h 973191"/>
              <a:gd name="connsiteX1" fmla="*/ 162202 w 2855155"/>
              <a:gd name="connsiteY1" fmla="*/ 0 h 973191"/>
              <a:gd name="connsiteX2" fmla="*/ 2692953 w 2855155"/>
              <a:gd name="connsiteY2" fmla="*/ 0 h 973191"/>
              <a:gd name="connsiteX3" fmla="*/ 2855155 w 2855155"/>
              <a:gd name="connsiteY3" fmla="*/ 162202 h 973191"/>
              <a:gd name="connsiteX4" fmla="*/ 2855155 w 2855155"/>
              <a:gd name="connsiteY4" fmla="*/ 810989 h 973191"/>
              <a:gd name="connsiteX5" fmla="*/ 2692953 w 2855155"/>
              <a:gd name="connsiteY5" fmla="*/ 973191 h 973191"/>
              <a:gd name="connsiteX6" fmla="*/ 162202 w 2855155"/>
              <a:gd name="connsiteY6" fmla="*/ 973191 h 973191"/>
              <a:gd name="connsiteX7" fmla="*/ 0 w 2855155"/>
              <a:gd name="connsiteY7" fmla="*/ 810989 h 973191"/>
              <a:gd name="connsiteX8" fmla="*/ 0 w 2855155"/>
              <a:gd name="connsiteY8" fmla="*/ 162202 h 97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5155" h="973191">
                <a:moveTo>
                  <a:pt x="0" y="162202"/>
                </a:moveTo>
                <a:cubicBezTo>
                  <a:pt x="0" y="72620"/>
                  <a:pt x="72620" y="0"/>
                  <a:pt x="162202" y="0"/>
                </a:cubicBezTo>
                <a:lnTo>
                  <a:pt x="2692953" y="0"/>
                </a:lnTo>
                <a:cubicBezTo>
                  <a:pt x="2782535" y="0"/>
                  <a:pt x="2855155" y="72620"/>
                  <a:pt x="2855155" y="162202"/>
                </a:cubicBezTo>
                <a:lnTo>
                  <a:pt x="2855155" y="810989"/>
                </a:lnTo>
                <a:cubicBezTo>
                  <a:pt x="2855155" y="900571"/>
                  <a:pt x="2782535" y="973191"/>
                  <a:pt x="2692953" y="973191"/>
                </a:cubicBezTo>
                <a:lnTo>
                  <a:pt x="162202" y="973191"/>
                </a:lnTo>
                <a:cubicBezTo>
                  <a:pt x="72620" y="973191"/>
                  <a:pt x="0" y="900571"/>
                  <a:pt x="0" y="810989"/>
                </a:cubicBezTo>
                <a:lnTo>
                  <a:pt x="0" y="1622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874869"/>
              <a:satOff val="-12382"/>
              <a:lumOff val="-3137"/>
              <a:alphaOff val="0"/>
            </a:schemeClr>
          </a:fillRef>
          <a:effectRef idx="0">
            <a:schemeClr val="accent3">
              <a:hueOff val="3874869"/>
              <a:satOff val="-12382"/>
              <a:lumOff val="-313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667" tIns="116087" rIns="184667" bIns="116087" numCol="1" spcCol="1270" anchor="ctr" anchorCtr="0">
            <a:noAutofit/>
          </a:bodyPr>
          <a:lstStyle/>
          <a:p>
            <a:pPr lvl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리더와 조력자</a:t>
            </a:r>
            <a:endParaRPr lang="ko-KR" altLang="en-US" sz="2000" b="1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3382367" y="4253403"/>
            <a:ext cx="5075833" cy="778554"/>
          </a:xfrm>
          <a:custGeom>
            <a:avLst/>
            <a:gdLst>
              <a:gd name="connsiteX0" fmla="*/ 129761 w 778553"/>
              <a:gd name="connsiteY0" fmla="*/ 0 h 5075832"/>
              <a:gd name="connsiteX1" fmla="*/ 648792 w 778553"/>
              <a:gd name="connsiteY1" fmla="*/ 0 h 5075832"/>
              <a:gd name="connsiteX2" fmla="*/ 778553 w 778553"/>
              <a:gd name="connsiteY2" fmla="*/ 129761 h 5075832"/>
              <a:gd name="connsiteX3" fmla="*/ 778553 w 778553"/>
              <a:gd name="connsiteY3" fmla="*/ 5075832 h 5075832"/>
              <a:gd name="connsiteX4" fmla="*/ 778553 w 778553"/>
              <a:gd name="connsiteY4" fmla="*/ 5075832 h 5075832"/>
              <a:gd name="connsiteX5" fmla="*/ 0 w 778553"/>
              <a:gd name="connsiteY5" fmla="*/ 5075832 h 5075832"/>
              <a:gd name="connsiteX6" fmla="*/ 0 w 778553"/>
              <a:gd name="connsiteY6" fmla="*/ 5075832 h 5075832"/>
              <a:gd name="connsiteX7" fmla="*/ 0 w 778553"/>
              <a:gd name="connsiteY7" fmla="*/ 129761 h 5075832"/>
              <a:gd name="connsiteX8" fmla="*/ 129761 w 778553"/>
              <a:gd name="connsiteY8" fmla="*/ 0 h 5075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553" h="5075832">
                <a:moveTo>
                  <a:pt x="778553" y="845988"/>
                </a:moveTo>
                <a:lnTo>
                  <a:pt x="778553" y="4229844"/>
                </a:lnTo>
                <a:cubicBezTo>
                  <a:pt x="778553" y="4697068"/>
                  <a:pt x="769642" y="5075829"/>
                  <a:pt x="758650" y="5075829"/>
                </a:cubicBezTo>
                <a:lnTo>
                  <a:pt x="0" y="5075829"/>
                </a:lnTo>
                <a:lnTo>
                  <a:pt x="0" y="5075829"/>
                </a:lnTo>
                <a:lnTo>
                  <a:pt x="0" y="3"/>
                </a:lnTo>
                <a:lnTo>
                  <a:pt x="0" y="3"/>
                </a:lnTo>
                <a:lnTo>
                  <a:pt x="758650" y="3"/>
                </a:lnTo>
                <a:cubicBezTo>
                  <a:pt x="769642" y="3"/>
                  <a:pt x="778553" y="378764"/>
                  <a:pt x="778553" y="845988"/>
                </a:cubicBez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8514091"/>
              <a:satOff val="-35399"/>
              <a:lumOff val="-2990"/>
              <a:alphaOff val="0"/>
            </a:schemeClr>
          </a:lnRef>
          <a:fillRef idx="1">
            <a:schemeClr val="accent3">
              <a:tint val="40000"/>
              <a:alpha val="90000"/>
              <a:hueOff val="8514091"/>
              <a:satOff val="-35399"/>
              <a:lumOff val="-2990"/>
              <a:alphaOff val="0"/>
            </a:schemeClr>
          </a:fillRef>
          <a:effectRef idx="0">
            <a:schemeClr val="accent3">
              <a:tint val="40000"/>
              <a:alpha val="90000"/>
              <a:hueOff val="8514091"/>
              <a:satOff val="-35399"/>
              <a:lumOff val="-299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1" tIns="64676" rIns="91346" bIns="64677" numCol="1" spcCol="1270" anchor="ctr" anchorCtr="0">
            <a:noAutofit/>
          </a:bodyPr>
          <a:lstStyle/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자조집단 구성원들 돕기</a:t>
            </a:r>
            <a:endParaRPr lang="en-US" altLang="ko-KR" sz="1600" kern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회의 진행 및 자조집단의 홍보</a:t>
            </a:r>
            <a:endParaRPr lang="en-US" altLang="ko-KR" sz="16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다른 리더 부재 시 서로 역할 지원</a:t>
            </a:r>
            <a:endParaRPr lang="ko-KR" altLang="en-US" sz="16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527212" y="4156083"/>
            <a:ext cx="2855155" cy="973191"/>
          </a:xfrm>
          <a:custGeom>
            <a:avLst/>
            <a:gdLst>
              <a:gd name="connsiteX0" fmla="*/ 0 w 2855155"/>
              <a:gd name="connsiteY0" fmla="*/ 162202 h 973191"/>
              <a:gd name="connsiteX1" fmla="*/ 162202 w 2855155"/>
              <a:gd name="connsiteY1" fmla="*/ 0 h 973191"/>
              <a:gd name="connsiteX2" fmla="*/ 2692953 w 2855155"/>
              <a:gd name="connsiteY2" fmla="*/ 0 h 973191"/>
              <a:gd name="connsiteX3" fmla="*/ 2855155 w 2855155"/>
              <a:gd name="connsiteY3" fmla="*/ 162202 h 973191"/>
              <a:gd name="connsiteX4" fmla="*/ 2855155 w 2855155"/>
              <a:gd name="connsiteY4" fmla="*/ 810989 h 973191"/>
              <a:gd name="connsiteX5" fmla="*/ 2692953 w 2855155"/>
              <a:gd name="connsiteY5" fmla="*/ 973191 h 973191"/>
              <a:gd name="connsiteX6" fmla="*/ 162202 w 2855155"/>
              <a:gd name="connsiteY6" fmla="*/ 973191 h 973191"/>
              <a:gd name="connsiteX7" fmla="*/ 0 w 2855155"/>
              <a:gd name="connsiteY7" fmla="*/ 810989 h 973191"/>
              <a:gd name="connsiteX8" fmla="*/ 0 w 2855155"/>
              <a:gd name="connsiteY8" fmla="*/ 162202 h 97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5155" h="973191">
                <a:moveTo>
                  <a:pt x="0" y="162202"/>
                </a:moveTo>
                <a:cubicBezTo>
                  <a:pt x="0" y="72620"/>
                  <a:pt x="72620" y="0"/>
                  <a:pt x="162202" y="0"/>
                </a:cubicBezTo>
                <a:lnTo>
                  <a:pt x="2692953" y="0"/>
                </a:lnTo>
                <a:cubicBezTo>
                  <a:pt x="2782535" y="0"/>
                  <a:pt x="2855155" y="72620"/>
                  <a:pt x="2855155" y="162202"/>
                </a:cubicBezTo>
                <a:lnTo>
                  <a:pt x="2855155" y="810989"/>
                </a:lnTo>
                <a:cubicBezTo>
                  <a:pt x="2855155" y="900571"/>
                  <a:pt x="2782535" y="973191"/>
                  <a:pt x="2692953" y="973191"/>
                </a:cubicBezTo>
                <a:lnTo>
                  <a:pt x="162202" y="973191"/>
                </a:lnTo>
                <a:cubicBezTo>
                  <a:pt x="72620" y="973191"/>
                  <a:pt x="0" y="900571"/>
                  <a:pt x="0" y="810989"/>
                </a:cubicBezTo>
                <a:lnTo>
                  <a:pt x="0" y="1622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7749738"/>
              <a:satOff val="-24763"/>
              <a:lumOff val="-6275"/>
              <a:alphaOff val="0"/>
            </a:schemeClr>
          </a:fillRef>
          <a:effectRef idx="0">
            <a:schemeClr val="accent3">
              <a:hueOff val="7749738"/>
              <a:satOff val="-24763"/>
              <a:lumOff val="-62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667" tIns="116087" rIns="184667" bIns="116087" numCol="1" spcCol="1270" anchor="ctr" anchorCtr="0">
            <a:noAutofit/>
          </a:bodyPr>
          <a:lstStyle/>
          <a:p>
            <a:pPr lvl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리더의 책임</a:t>
            </a:r>
            <a:endParaRPr lang="ko-KR" altLang="en-US" sz="2000" b="1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3382367" y="5275253"/>
            <a:ext cx="5075833" cy="778554"/>
          </a:xfrm>
          <a:custGeom>
            <a:avLst/>
            <a:gdLst>
              <a:gd name="connsiteX0" fmla="*/ 129761 w 778553"/>
              <a:gd name="connsiteY0" fmla="*/ 0 h 5075832"/>
              <a:gd name="connsiteX1" fmla="*/ 648792 w 778553"/>
              <a:gd name="connsiteY1" fmla="*/ 0 h 5075832"/>
              <a:gd name="connsiteX2" fmla="*/ 778553 w 778553"/>
              <a:gd name="connsiteY2" fmla="*/ 129761 h 5075832"/>
              <a:gd name="connsiteX3" fmla="*/ 778553 w 778553"/>
              <a:gd name="connsiteY3" fmla="*/ 5075832 h 5075832"/>
              <a:gd name="connsiteX4" fmla="*/ 778553 w 778553"/>
              <a:gd name="connsiteY4" fmla="*/ 5075832 h 5075832"/>
              <a:gd name="connsiteX5" fmla="*/ 0 w 778553"/>
              <a:gd name="connsiteY5" fmla="*/ 5075832 h 5075832"/>
              <a:gd name="connsiteX6" fmla="*/ 0 w 778553"/>
              <a:gd name="connsiteY6" fmla="*/ 5075832 h 5075832"/>
              <a:gd name="connsiteX7" fmla="*/ 0 w 778553"/>
              <a:gd name="connsiteY7" fmla="*/ 129761 h 5075832"/>
              <a:gd name="connsiteX8" fmla="*/ 129761 w 778553"/>
              <a:gd name="connsiteY8" fmla="*/ 0 h 5075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553" h="5075832">
                <a:moveTo>
                  <a:pt x="778553" y="845988"/>
                </a:moveTo>
                <a:lnTo>
                  <a:pt x="778553" y="4229844"/>
                </a:lnTo>
                <a:cubicBezTo>
                  <a:pt x="778553" y="4697068"/>
                  <a:pt x="769642" y="5075829"/>
                  <a:pt x="758650" y="5075829"/>
                </a:cubicBezTo>
                <a:lnTo>
                  <a:pt x="0" y="5075829"/>
                </a:lnTo>
                <a:lnTo>
                  <a:pt x="0" y="5075829"/>
                </a:lnTo>
                <a:lnTo>
                  <a:pt x="0" y="3"/>
                </a:lnTo>
                <a:lnTo>
                  <a:pt x="0" y="3"/>
                </a:lnTo>
                <a:lnTo>
                  <a:pt x="758650" y="3"/>
                </a:lnTo>
                <a:cubicBezTo>
                  <a:pt x="769642" y="3"/>
                  <a:pt x="778553" y="378764"/>
                  <a:pt x="778553" y="845988"/>
                </a:cubicBez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12771136"/>
              <a:satOff val="-53098"/>
              <a:lumOff val="-4485"/>
              <a:alphaOff val="0"/>
            </a:schemeClr>
          </a:lnRef>
          <a:fillRef idx="1">
            <a:schemeClr val="accent3">
              <a:tint val="40000"/>
              <a:alpha val="90000"/>
              <a:hueOff val="12771136"/>
              <a:satOff val="-53098"/>
              <a:lumOff val="-4485"/>
              <a:alphaOff val="0"/>
            </a:schemeClr>
          </a:fillRef>
          <a:effectRef idx="0">
            <a:schemeClr val="accent3">
              <a:tint val="40000"/>
              <a:alpha val="90000"/>
              <a:hueOff val="12771136"/>
              <a:satOff val="-53098"/>
              <a:lumOff val="-4485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1" tIns="64676" rIns="91346" bIns="64677" numCol="1" spcCol="1270" anchor="ctr" anchorCtr="0">
            <a:noAutofit/>
          </a:bodyPr>
          <a:lstStyle/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기간제 리더 선출</a:t>
            </a:r>
            <a:endParaRPr lang="en-US" altLang="ko-KR" sz="1600" kern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리더 순번제</a:t>
            </a:r>
            <a:endParaRPr lang="en-US" altLang="ko-KR" sz="16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사안에 따른 리더 선출</a:t>
            </a:r>
            <a:endParaRPr lang="ko-KR" altLang="en-US" sz="16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527212" y="5177934"/>
            <a:ext cx="2855155" cy="973191"/>
          </a:xfrm>
          <a:custGeom>
            <a:avLst/>
            <a:gdLst>
              <a:gd name="connsiteX0" fmla="*/ 0 w 2855155"/>
              <a:gd name="connsiteY0" fmla="*/ 162202 h 973191"/>
              <a:gd name="connsiteX1" fmla="*/ 162202 w 2855155"/>
              <a:gd name="connsiteY1" fmla="*/ 0 h 973191"/>
              <a:gd name="connsiteX2" fmla="*/ 2692953 w 2855155"/>
              <a:gd name="connsiteY2" fmla="*/ 0 h 973191"/>
              <a:gd name="connsiteX3" fmla="*/ 2855155 w 2855155"/>
              <a:gd name="connsiteY3" fmla="*/ 162202 h 973191"/>
              <a:gd name="connsiteX4" fmla="*/ 2855155 w 2855155"/>
              <a:gd name="connsiteY4" fmla="*/ 810989 h 973191"/>
              <a:gd name="connsiteX5" fmla="*/ 2692953 w 2855155"/>
              <a:gd name="connsiteY5" fmla="*/ 973191 h 973191"/>
              <a:gd name="connsiteX6" fmla="*/ 162202 w 2855155"/>
              <a:gd name="connsiteY6" fmla="*/ 973191 h 973191"/>
              <a:gd name="connsiteX7" fmla="*/ 0 w 2855155"/>
              <a:gd name="connsiteY7" fmla="*/ 810989 h 973191"/>
              <a:gd name="connsiteX8" fmla="*/ 0 w 2855155"/>
              <a:gd name="connsiteY8" fmla="*/ 162202 h 97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55155" h="973191">
                <a:moveTo>
                  <a:pt x="0" y="162202"/>
                </a:moveTo>
                <a:cubicBezTo>
                  <a:pt x="0" y="72620"/>
                  <a:pt x="72620" y="0"/>
                  <a:pt x="162202" y="0"/>
                </a:cubicBezTo>
                <a:lnTo>
                  <a:pt x="2692953" y="0"/>
                </a:lnTo>
                <a:cubicBezTo>
                  <a:pt x="2782535" y="0"/>
                  <a:pt x="2855155" y="72620"/>
                  <a:pt x="2855155" y="162202"/>
                </a:cubicBezTo>
                <a:lnTo>
                  <a:pt x="2855155" y="810989"/>
                </a:lnTo>
                <a:cubicBezTo>
                  <a:pt x="2855155" y="900571"/>
                  <a:pt x="2782535" y="973191"/>
                  <a:pt x="2692953" y="973191"/>
                </a:cubicBezTo>
                <a:lnTo>
                  <a:pt x="162202" y="973191"/>
                </a:lnTo>
                <a:cubicBezTo>
                  <a:pt x="72620" y="973191"/>
                  <a:pt x="0" y="900571"/>
                  <a:pt x="0" y="810989"/>
                </a:cubicBezTo>
                <a:lnTo>
                  <a:pt x="0" y="1622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624607"/>
              <a:satOff val="-37145"/>
              <a:lumOff val="-9412"/>
              <a:alphaOff val="0"/>
            </a:schemeClr>
          </a:fillRef>
          <a:effectRef idx="0">
            <a:schemeClr val="accent3">
              <a:hueOff val="11624607"/>
              <a:satOff val="-37145"/>
              <a:lumOff val="-9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667" tIns="116087" rIns="184667" bIns="116087" numCol="1" spcCol="1270" anchor="ctr" anchorCtr="0">
            <a:noAutofit/>
          </a:bodyPr>
          <a:lstStyle/>
          <a:p>
            <a:pPr lvl="0" algn="ctr" defTabSz="1600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리더 선출 유형</a:t>
            </a:r>
            <a:endParaRPr lang="ko-KR" altLang="en-US" sz="2000" b="1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3382365" y="2209698"/>
            <a:ext cx="5075833" cy="778554"/>
          </a:xfrm>
          <a:custGeom>
            <a:avLst/>
            <a:gdLst>
              <a:gd name="connsiteX0" fmla="*/ 129761 w 778553"/>
              <a:gd name="connsiteY0" fmla="*/ 0 h 5075832"/>
              <a:gd name="connsiteX1" fmla="*/ 648792 w 778553"/>
              <a:gd name="connsiteY1" fmla="*/ 0 h 5075832"/>
              <a:gd name="connsiteX2" fmla="*/ 778553 w 778553"/>
              <a:gd name="connsiteY2" fmla="*/ 129761 h 5075832"/>
              <a:gd name="connsiteX3" fmla="*/ 778553 w 778553"/>
              <a:gd name="connsiteY3" fmla="*/ 5075832 h 5075832"/>
              <a:gd name="connsiteX4" fmla="*/ 778553 w 778553"/>
              <a:gd name="connsiteY4" fmla="*/ 5075832 h 5075832"/>
              <a:gd name="connsiteX5" fmla="*/ 0 w 778553"/>
              <a:gd name="connsiteY5" fmla="*/ 5075832 h 5075832"/>
              <a:gd name="connsiteX6" fmla="*/ 0 w 778553"/>
              <a:gd name="connsiteY6" fmla="*/ 5075832 h 5075832"/>
              <a:gd name="connsiteX7" fmla="*/ 0 w 778553"/>
              <a:gd name="connsiteY7" fmla="*/ 129761 h 5075832"/>
              <a:gd name="connsiteX8" fmla="*/ 129761 w 778553"/>
              <a:gd name="connsiteY8" fmla="*/ 0 h 5075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553" h="5075832">
                <a:moveTo>
                  <a:pt x="778553" y="845988"/>
                </a:moveTo>
                <a:lnTo>
                  <a:pt x="778553" y="4229844"/>
                </a:lnTo>
                <a:cubicBezTo>
                  <a:pt x="778553" y="4697068"/>
                  <a:pt x="769642" y="5075829"/>
                  <a:pt x="758650" y="5075829"/>
                </a:cubicBezTo>
                <a:lnTo>
                  <a:pt x="0" y="5075829"/>
                </a:lnTo>
                <a:lnTo>
                  <a:pt x="0" y="5075829"/>
                </a:lnTo>
                <a:lnTo>
                  <a:pt x="0" y="3"/>
                </a:lnTo>
                <a:lnTo>
                  <a:pt x="0" y="3"/>
                </a:lnTo>
                <a:lnTo>
                  <a:pt x="758650" y="3"/>
                </a:lnTo>
                <a:cubicBezTo>
                  <a:pt x="769642" y="3"/>
                  <a:pt x="778553" y="378764"/>
                  <a:pt x="778553" y="845988"/>
                </a:cubicBez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1" tIns="64676" rIns="91346" bIns="64677" numCol="1" spcCol="1270" anchor="ctr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미 선출 시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구성원 모두 리더로서 역할 경험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선출 시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안정된 조직 운영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조력자 역할 축소 </a:t>
            </a:r>
          </a:p>
        </p:txBody>
      </p:sp>
      <p:sp>
        <p:nvSpPr>
          <p:cNvPr id="35" name="자유형 34"/>
          <p:cNvSpPr/>
          <p:nvPr/>
        </p:nvSpPr>
        <p:spPr>
          <a:xfrm>
            <a:off x="3382367" y="3231549"/>
            <a:ext cx="5075833" cy="778554"/>
          </a:xfrm>
          <a:custGeom>
            <a:avLst/>
            <a:gdLst>
              <a:gd name="connsiteX0" fmla="*/ 129761 w 778553"/>
              <a:gd name="connsiteY0" fmla="*/ 0 h 5075832"/>
              <a:gd name="connsiteX1" fmla="*/ 648792 w 778553"/>
              <a:gd name="connsiteY1" fmla="*/ 0 h 5075832"/>
              <a:gd name="connsiteX2" fmla="*/ 778553 w 778553"/>
              <a:gd name="connsiteY2" fmla="*/ 129761 h 5075832"/>
              <a:gd name="connsiteX3" fmla="*/ 778553 w 778553"/>
              <a:gd name="connsiteY3" fmla="*/ 5075832 h 5075832"/>
              <a:gd name="connsiteX4" fmla="*/ 778553 w 778553"/>
              <a:gd name="connsiteY4" fmla="*/ 5075832 h 5075832"/>
              <a:gd name="connsiteX5" fmla="*/ 0 w 778553"/>
              <a:gd name="connsiteY5" fmla="*/ 5075832 h 5075832"/>
              <a:gd name="connsiteX6" fmla="*/ 0 w 778553"/>
              <a:gd name="connsiteY6" fmla="*/ 5075832 h 5075832"/>
              <a:gd name="connsiteX7" fmla="*/ 0 w 778553"/>
              <a:gd name="connsiteY7" fmla="*/ 129761 h 5075832"/>
              <a:gd name="connsiteX8" fmla="*/ 129761 w 778553"/>
              <a:gd name="connsiteY8" fmla="*/ 0 h 5075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553" h="5075832">
                <a:moveTo>
                  <a:pt x="778553" y="845988"/>
                </a:moveTo>
                <a:lnTo>
                  <a:pt x="778553" y="4229844"/>
                </a:lnTo>
                <a:cubicBezTo>
                  <a:pt x="778553" y="4697068"/>
                  <a:pt x="769642" y="5075829"/>
                  <a:pt x="758650" y="5075829"/>
                </a:cubicBezTo>
                <a:lnTo>
                  <a:pt x="0" y="5075829"/>
                </a:lnTo>
                <a:lnTo>
                  <a:pt x="0" y="5075829"/>
                </a:lnTo>
                <a:lnTo>
                  <a:pt x="0" y="3"/>
                </a:lnTo>
                <a:lnTo>
                  <a:pt x="0" y="3"/>
                </a:lnTo>
                <a:lnTo>
                  <a:pt x="758650" y="3"/>
                </a:lnTo>
                <a:cubicBezTo>
                  <a:pt x="769642" y="3"/>
                  <a:pt x="778553" y="378764"/>
                  <a:pt x="778553" y="845988"/>
                </a:cubicBez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4257046"/>
              <a:satOff val="-17699"/>
              <a:lumOff val="-1495"/>
              <a:alphaOff val="0"/>
            </a:schemeClr>
          </a:lnRef>
          <a:fillRef idx="1">
            <a:schemeClr val="accent3">
              <a:tint val="40000"/>
              <a:alpha val="90000"/>
              <a:hueOff val="4257046"/>
              <a:satOff val="-17699"/>
              <a:lumOff val="-1495"/>
              <a:alphaOff val="0"/>
            </a:schemeClr>
          </a:fillRef>
          <a:effectRef idx="0">
            <a:schemeClr val="accent3">
              <a:tint val="40000"/>
              <a:alpha val="90000"/>
              <a:hueOff val="4257046"/>
              <a:satOff val="-17699"/>
              <a:lumOff val="-1495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1" tIns="64676" rIns="91346" bIns="64677" numCol="1" spcCol="1270" anchor="ctr" anchorCtr="0">
            <a:noAutofit/>
          </a:bodyPr>
          <a:lstStyle/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조력자는 리더가 아니다 </a:t>
            </a:r>
            <a:r>
              <a:rPr lang="en-US" altLang="ko-KR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리더십 발전에 기여할 뿐</a:t>
            </a:r>
            <a:r>
              <a:rPr lang="en-US" altLang="ko-KR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14300" lvl="1" indent="-114300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조력자의 역할</a:t>
            </a:r>
            <a:endParaRPr lang="en-US" altLang="ko-KR" sz="16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lvl="1" algn="l" defTabSz="622300" latinLnBrk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ko-KR" sz="1600" kern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- </a:t>
            </a: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리더십 훈련</a:t>
            </a:r>
            <a:r>
              <a:rPr lang="en-US" altLang="ko-KR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기회 제공</a:t>
            </a:r>
            <a:r>
              <a:rPr lang="en-US" altLang="ko-KR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kern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각 역할에 맞는 임무 배분</a:t>
            </a:r>
            <a:endParaRPr lang="ko-KR" altLang="en-US" sz="16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095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의사결정 지원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18 /</a:t>
            </a:r>
            <a:r>
              <a:rPr lang="en-US" altLang="ko-KR" sz="8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 20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351081" y="1771906"/>
            <a:ext cx="5643399" cy="4227987"/>
            <a:chOff x="524234" y="1703166"/>
            <a:chExt cx="5643399" cy="4227987"/>
          </a:xfrm>
        </p:grpSpPr>
        <p:grpSp>
          <p:nvGrpSpPr>
            <p:cNvPr id="27" name="그룹 26"/>
            <p:cNvGrpSpPr/>
            <p:nvPr/>
          </p:nvGrpSpPr>
          <p:grpSpPr>
            <a:xfrm>
              <a:off x="524234" y="1703166"/>
              <a:ext cx="4075980" cy="4060128"/>
              <a:chOff x="2534009" y="1398935"/>
              <a:chExt cx="4075980" cy="4060128"/>
            </a:xfrm>
          </p:grpSpPr>
          <p:sp>
            <p:nvSpPr>
              <p:cNvPr id="30" name="자유형 29"/>
              <p:cNvSpPr/>
              <p:nvPr/>
            </p:nvSpPr>
            <p:spPr>
              <a:xfrm rot="3683489">
                <a:off x="3371758" y="4262195"/>
                <a:ext cx="754690" cy="44208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2104"/>
                    </a:moveTo>
                    <a:lnTo>
                      <a:pt x="754690" y="22104"/>
                    </a:lnTo>
                  </a:path>
                </a:pathLst>
              </a:custGeom>
              <a:noFill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자유형 31"/>
              <p:cNvSpPr/>
              <p:nvPr/>
            </p:nvSpPr>
            <p:spPr>
              <a:xfrm rot="1312800">
                <a:off x="3787230" y="3717748"/>
                <a:ext cx="538874" cy="44208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2104"/>
                    </a:moveTo>
                    <a:lnTo>
                      <a:pt x="538874" y="22104"/>
                    </a:lnTo>
                  </a:path>
                </a:pathLst>
              </a:custGeom>
              <a:noFill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3" name="자유형 32"/>
              <p:cNvSpPr/>
              <p:nvPr/>
            </p:nvSpPr>
            <p:spPr>
              <a:xfrm rot="20287200">
                <a:off x="3787230" y="3096042"/>
                <a:ext cx="538874" cy="44208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2104"/>
                    </a:moveTo>
                    <a:lnTo>
                      <a:pt x="538874" y="22104"/>
                    </a:lnTo>
                  </a:path>
                </a:pathLst>
              </a:custGeom>
              <a:noFill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자유형 33"/>
              <p:cNvSpPr/>
              <p:nvPr/>
            </p:nvSpPr>
            <p:spPr>
              <a:xfrm rot="17916511">
                <a:off x="3371758" y="2551595"/>
                <a:ext cx="754690" cy="44208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2104"/>
                    </a:moveTo>
                    <a:lnTo>
                      <a:pt x="754690" y="22104"/>
                    </a:lnTo>
                  </a:path>
                </a:pathLst>
              </a:custGeom>
              <a:noFill/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타원 35"/>
              <p:cNvSpPr/>
              <p:nvPr/>
            </p:nvSpPr>
            <p:spPr>
              <a:xfrm>
                <a:off x="2534009" y="2680394"/>
                <a:ext cx="1497210" cy="149721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6000" rIns="36000" anchor="ctr"/>
              <a:lstStyle/>
              <a:p>
                <a:pPr algn="ctr"/>
                <a:r>
                  <a:rPr lang="ko-KR" altLang="en-US" sz="2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조력자의 역할</a:t>
                </a:r>
                <a:endParaRPr lang="ko-KR" altLang="en-US" sz="20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7" name="자유형 36"/>
              <p:cNvSpPr/>
              <p:nvPr/>
            </p:nvSpPr>
            <p:spPr>
              <a:xfrm>
                <a:off x="3695691" y="1398935"/>
                <a:ext cx="898326" cy="898326"/>
              </a:xfrm>
              <a:custGeom>
                <a:avLst/>
                <a:gdLst>
                  <a:gd name="connsiteX0" fmla="*/ 0 w 898326"/>
                  <a:gd name="connsiteY0" fmla="*/ 449163 h 898326"/>
                  <a:gd name="connsiteX1" fmla="*/ 449163 w 898326"/>
                  <a:gd name="connsiteY1" fmla="*/ 0 h 898326"/>
                  <a:gd name="connsiteX2" fmla="*/ 898326 w 898326"/>
                  <a:gd name="connsiteY2" fmla="*/ 449163 h 898326"/>
                  <a:gd name="connsiteX3" fmla="*/ 449163 w 898326"/>
                  <a:gd name="connsiteY3" fmla="*/ 898326 h 898326"/>
                  <a:gd name="connsiteX4" fmla="*/ 0 w 898326"/>
                  <a:gd name="connsiteY4" fmla="*/ 449163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8326" h="898326">
                    <a:moveTo>
                      <a:pt x="0" y="449163"/>
                    </a:moveTo>
                    <a:cubicBezTo>
                      <a:pt x="0" y="201097"/>
                      <a:pt x="201097" y="0"/>
                      <a:pt x="449163" y="0"/>
                    </a:cubicBezTo>
                    <a:cubicBezTo>
                      <a:pt x="697229" y="0"/>
                      <a:pt x="898326" y="201097"/>
                      <a:pt x="898326" y="449163"/>
                    </a:cubicBezTo>
                    <a:cubicBezTo>
                      <a:pt x="898326" y="697229"/>
                      <a:pt x="697229" y="898326"/>
                      <a:pt x="449163" y="898326"/>
                    </a:cubicBezTo>
                    <a:cubicBezTo>
                      <a:pt x="201097" y="898326"/>
                      <a:pt x="0" y="697229"/>
                      <a:pt x="0" y="449163"/>
                    </a:cubicBez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2906152"/>
                  <a:satOff val="-9286"/>
                  <a:lumOff val="-2353"/>
                  <a:alphaOff val="0"/>
                </a:schemeClr>
              </a:fillRef>
              <a:effectRef idx="0">
                <a:schemeClr val="accent3">
                  <a:hueOff val="2906152"/>
                  <a:satOff val="-9286"/>
                  <a:lumOff val="-2353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0447" tIns="140447" rIns="140447" bIns="140447" numCol="1" spcCol="1270" anchor="ctr" anchorCtr="0">
                <a:noAutofit/>
              </a:bodyPr>
              <a:lstStyle/>
              <a:p>
                <a:pPr lvl="0" algn="ctr" defTabSz="6223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1400" kern="1200"/>
              </a:p>
            </p:txBody>
          </p:sp>
          <p:sp>
            <p:nvSpPr>
              <p:cNvPr id="38" name="자유형 37"/>
              <p:cNvSpPr/>
              <p:nvPr/>
            </p:nvSpPr>
            <p:spPr>
              <a:xfrm>
                <a:off x="4683850" y="1398935"/>
                <a:ext cx="1347489" cy="898326"/>
              </a:xfrm>
              <a:custGeom>
                <a:avLst/>
                <a:gdLst>
                  <a:gd name="connsiteX0" fmla="*/ 0 w 1347489"/>
                  <a:gd name="connsiteY0" fmla="*/ 0 h 898326"/>
                  <a:gd name="connsiteX1" fmla="*/ 1347489 w 1347489"/>
                  <a:gd name="connsiteY1" fmla="*/ 0 h 898326"/>
                  <a:gd name="connsiteX2" fmla="*/ 1347489 w 1347489"/>
                  <a:gd name="connsiteY2" fmla="*/ 898326 h 898326"/>
                  <a:gd name="connsiteX3" fmla="*/ 0 w 1347489"/>
                  <a:gd name="connsiteY3" fmla="*/ 898326 h 898326"/>
                  <a:gd name="connsiteX4" fmla="*/ 0 w 1347489"/>
                  <a:gd name="connsiteY4" fmla="*/ 0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7489" h="898326">
                    <a:moveTo>
                      <a:pt x="0" y="0"/>
                    </a:moveTo>
                    <a:lnTo>
                      <a:pt x="1347489" y="0"/>
                    </a:lnTo>
                    <a:lnTo>
                      <a:pt x="1347489" y="898326"/>
                    </a:lnTo>
                    <a:lnTo>
                      <a:pt x="0" y="89832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228600" lvl="1" indent="-228600" algn="l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altLang="en-US" sz="2000" kern="1200" dirty="0"/>
              </a:p>
              <a:p>
                <a:pPr marL="228600" lvl="1" indent="-228600" algn="l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altLang="en-US" sz="2000" kern="1200" dirty="0"/>
              </a:p>
            </p:txBody>
          </p:sp>
          <p:sp>
            <p:nvSpPr>
              <p:cNvPr id="39" name="자유형 38"/>
              <p:cNvSpPr/>
              <p:nvPr/>
            </p:nvSpPr>
            <p:spPr>
              <a:xfrm>
                <a:off x="4274341" y="2401186"/>
                <a:ext cx="898326" cy="898326"/>
              </a:xfrm>
              <a:custGeom>
                <a:avLst/>
                <a:gdLst>
                  <a:gd name="connsiteX0" fmla="*/ 0 w 898326"/>
                  <a:gd name="connsiteY0" fmla="*/ 449163 h 898326"/>
                  <a:gd name="connsiteX1" fmla="*/ 449163 w 898326"/>
                  <a:gd name="connsiteY1" fmla="*/ 0 h 898326"/>
                  <a:gd name="connsiteX2" fmla="*/ 898326 w 898326"/>
                  <a:gd name="connsiteY2" fmla="*/ 449163 h 898326"/>
                  <a:gd name="connsiteX3" fmla="*/ 449163 w 898326"/>
                  <a:gd name="connsiteY3" fmla="*/ 898326 h 898326"/>
                  <a:gd name="connsiteX4" fmla="*/ 0 w 898326"/>
                  <a:gd name="connsiteY4" fmla="*/ 449163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8326" h="898326">
                    <a:moveTo>
                      <a:pt x="0" y="449163"/>
                    </a:moveTo>
                    <a:cubicBezTo>
                      <a:pt x="0" y="201097"/>
                      <a:pt x="201097" y="0"/>
                      <a:pt x="449163" y="0"/>
                    </a:cubicBezTo>
                    <a:cubicBezTo>
                      <a:pt x="697229" y="0"/>
                      <a:pt x="898326" y="201097"/>
                      <a:pt x="898326" y="449163"/>
                    </a:cubicBezTo>
                    <a:cubicBezTo>
                      <a:pt x="898326" y="697229"/>
                      <a:pt x="697229" y="898326"/>
                      <a:pt x="449163" y="898326"/>
                    </a:cubicBezTo>
                    <a:cubicBezTo>
                      <a:pt x="201097" y="898326"/>
                      <a:pt x="0" y="697229"/>
                      <a:pt x="0" y="449163"/>
                    </a:cubicBez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5812304"/>
                  <a:satOff val="-18573"/>
                  <a:lumOff val="-4706"/>
                  <a:alphaOff val="0"/>
                </a:schemeClr>
              </a:fillRef>
              <a:effectRef idx="0">
                <a:schemeClr val="accent3">
                  <a:hueOff val="5812304"/>
                  <a:satOff val="-18573"/>
                  <a:lumOff val="-4706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0447" tIns="140447" rIns="140447" bIns="140447" numCol="1" spcCol="1270" anchor="ctr" anchorCtr="0">
                <a:noAutofit/>
              </a:bodyPr>
              <a:lstStyle/>
              <a:p>
                <a:pPr lvl="0" algn="ctr" defTabSz="6223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1400" kern="1200"/>
              </a:p>
            </p:txBody>
          </p:sp>
          <p:sp>
            <p:nvSpPr>
              <p:cNvPr id="40" name="자유형 39"/>
              <p:cNvSpPr/>
              <p:nvPr/>
            </p:nvSpPr>
            <p:spPr>
              <a:xfrm>
                <a:off x="5262500" y="2401186"/>
                <a:ext cx="1347489" cy="898326"/>
              </a:xfrm>
              <a:custGeom>
                <a:avLst/>
                <a:gdLst>
                  <a:gd name="connsiteX0" fmla="*/ 0 w 1347489"/>
                  <a:gd name="connsiteY0" fmla="*/ 0 h 898326"/>
                  <a:gd name="connsiteX1" fmla="*/ 1347489 w 1347489"/>
                  <a:gd name="connsiteY1" fmla="*/ 0 h 898326"/>
                  <a:gd name="connsiteX2" fmla="*/ 1347489 w 1347489"/>
                  <a:gd name="connsiteY2" fmla="*/ 898326 h 898326"/>
                  <a:gd name="connsiteX3" fmla="*/ 0 w 1347489"/>
                  <a:gd name="connsiteY3" fmla="*/ 898326 h 898326"/>
                  <a:gd name="connsiteX4" fmla="*/ 0 w 1347489"/>
                  <a:gd name="connsiteY4" fmla="*/ 0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7489" h="898326">
                    <a:moveTo>
                      <a:pt x="0" y="0"/>
                    </a:moveTo>
                    <a:lnTo>
                      <a:pt x="1347489" y="0"/>
                    </a:lnTo>
                    <a:lnTo>
                      <a:pt x="1347489" y="898326"/>
                    </a:lnTo>
                    <a:lnTo>
                      <a:pt x="0" y="89832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228600" lvl="1" indent="-228600" algn="l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altLang="en-US" sz="2000" kern="1200"/>
              </a:p>
              <a:p>
                <a:pPr marL="228600" lvl="1" indent="-228600" algn="l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altLang="en-US" sz="2000" kern="1200"/>
              </a:p>
            </p:txBody>
          </p:sp>
          <p:sp>
            <p:nvSpPr>
              <p:cNvPr id="41" name="자유형 40"/>
              <p:cNvSpPr/>
              <p:nvPr/>
            </p:nvSpPr>
            <p:spPr>
              <a:xfrm>
                <a:off x="4274341" y="3558486"/>
                <a:ext cx="898326" cy="898326"/>
              </a:xfrm>
              <a:custGeom>
                <a:avLst/>
                <a:gdLst>
                  <a:gd name="connsiteX0" fmla="*/ 0 w 898326"/>
                  <a:gd name="connsiteY0" fmla="*/ 449163 h 898326"/>
                  <a:gd name="connsiteX1" fmla="*/ 449163 w 898326"/>
                  <a:gd name="connsiteY1" fmla="*/ 0 h 898326"/>
                  <a:gd name="connsiteX2" fmla="*/ 898326 w 898326"/>
                  <a:gd name="connsiteY2" fmla="*/ 449163 h 898326"/>
                  <a:gd name="connsiteX3" fmla="*/ 449163 w 898326"/>
                  <a:gd name="connsiteY3" fmla="*/ 898326 h 898326"/>
                  <a:gd name="connsiteX4" fmla="*/ 0 w 898326"/>
                  <a:gd name="connsiteY4" fmla="*/ 449163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8326" h="898326">
                    <a:moveTo>
                      <a:pt x="0" y="449163"/>
                    </a:moveTo>
                    <a:cubicBezTo>
                      <a:pt x="0" y="201097"/>
                      <a:pt x="201097" y="0"/>
                      <a:pt x="449163" y="0"/>
                    </a:cubicBezTo>
                    <a:cubicBezTo>
                      <a:pt x="697229" y="0"/>
                      <a:pt x="898326" y="201097"/>
                      <a:pt x="898326" y="449163"/>
                    </a:cubicBezTo>
                    <a:cubicBezTo>
                      <a:pt x="898326" y="697229"/>
                      <a:pt x="697229" y="898326"/>
                      <a:pt x="449163" y="898326"/>
                    </a:cubicBezTo>
                    <a:cubicBezTo>
                      <a:pt x="201097" y="898326"/>
                      <a:pt x="0" y="697229"/>
                      <a:pt x="0" y="449163"/>
                    </a:cubicBez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8718455"/>
                  <a:satOff val="-27859"/>
                  <a:lumOff val="-7059"/>
                  <a:alphaOff val="0"/>
                </a:schemeClr>
              </a:fillRef>
              <a:effectRef idx="0">
                <a:schemeClr val="accent3">
                  <a:hueOff val="8718455"/>
                  <a:satOff val="-27859"/>
                  <a:lumOff val="-7059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0447" tIns="140447" rIns="140447" bIns="140447" numCol="1" spcCol="1270" anchor="ctr" anchorCtr="0">
                <a:noAutofit/>
              </a:bodyPr>
              <a:lstStyle/>
              <a:p>
                <a:pPr lvl="0" algn="ctr" defTabSz="6223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1400" kern="1200" dirty="0"/>
              </a:p>
            </p:txBody>
          </p:sp>
          <p:sp>
            <p:nvSpPr>
              <p:cNvPr id="42" name="자유형 41"/>
              <p:cNvSpPr/>
              <p:nvPr/>
            </p:nvSpPr>
            <p:spPr>
              <a:xfrm>
                <a:off x="5262500" y="3558486"/>
                <a:ext cx="1347489" cy="898326"/>
              </a:xfrm>
              <a:custGeom>
                <a:avLst/>
                <a:gdLst>
                  <a:gd name="connsiteX0" fmla="*/ 0 w 1347489"/>
                  <a:gd name="connsiteY0" fmla="*/ 0 h 898326"/>
                  <a:gd name="connsiteX1" fmla="*/ 1347489 w 1347489"/>
                  <a:gd name="connsiteY1" fmla="*/ 0 h 898326"/>
                  <a:gd name="connsiteX2" fmla="*/ 1347489 w 1347489"/>
                  <a:gd name="connsiteY2" fmla="*/ 898326 h 898326"/>
                  <a:gd name="connsiteX3" fmla="*/ 0 w 1347489"/>
                  <a:gd name="connsiteY3" fmla="*/ 898326 h 898326"/>
                  <a:gd name="connsiteX4" fmla="*/ 0 w 1347489"/>
                  <a:gd name="connsiteY4" fmla="*/ 0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7489" h="898326">
                    <a:moveTo>
                      <a:pt x="0" y="0"/>
                    </a:moveTo>
                    <a:lnTo>
                      <a:pt x="1347489" y="0"/>
                    </a:lnTo>
                    <a:lnTo>
                      <a:pt x="1347489" y="898326"/>
                    </a:lnTo>
                    <a:lnTo>
                      <a:pt x="0" y="89832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228600" lvl="1" indent="-228600" algn="l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altLang="en-US" sz="2000" kern="1200"/>
              </a:p>
              <a:p>
                <a:pPr marL="228600" lvl="1" indent="-228600" algn="l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altLang="en-US" sz="2000" kern="1200"/>
              </a:p>
            </p:txBody>
          </p:sp>
          <p:sp>
            <p:nvSpPr>
              <p:cNvPr id="43" name="자유형 42"/>
              <p:cNvSpPr/>
              <p:nvPr/>
            </p:nvSpPr>
            <p:spPr>
              <a:xfrm>
                <a:off x="3695691" y="4560737"/>
                <a:ext cx="898326" cy="898326"/>
              </a:xfrm>
              <a:custGeom>
                <a:avLst/>
                <a:gdLst>
                  <a:gd name="connsiteX0" fmla="*/ 0 w 898326"/>
                  <a:gd name="connsiteY0" fmla="*/ 449163 h 898326"/>
                  <a:gd name="connsiteX1" fmla="*/ 449163 w 898326"/>
                  <a:gd name="connsiteY1" fmla="*/ 0 h 898326"/>
                  <a:gd name="connsiteX2" fmla="*/ 898326 w 898326"/>
                  <a:gd name="connsiteY2" fmla="*/ 449163 h 898326"/>
                  <a:gd name="connsiteX3" fmla="*/ 449163 w 898326"/>
                  <a:gd name="connsiteY3" fmla="*/ 898326 h 898326"/>
                  <a:gd name="connsiteX4" fmla="*/ 0 w 898326"/>
                  <a:gd name="connsiteY4" fmla="*/ 449163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8326" h="898326">
                    <a:moveTo>
                      <a:pt x="0" y="449163"/>
                    </a:moveTo>
                    <a:cubicBezTo>
                      <a:pt x="0" y="201097"/>
                      <a:pt x="201097" y="0"/>
                      <a:pt x="449163" y="0"/>
                    </a:cubicBezTo>
                    <a:cubicBezTo>
                      <a:pt x="697229" y="0"/>
                      <a:pt x="898326" y="201097"/>
                      <a:pt x="898326" y="449163"/>
                    </a:cubicBezTo>
                    <a:cubicBezTo>
                      <a:pt x="898326" y="697229"/>
                      <a:pt x="697229" y="898326"/>
                      <a:pt x="449163" y="898326"/>
                    </a:cubicBezTo>
                    <a:cubicBezTo>
                      <a:pt x="201097" y="898326"/>
                      <a:pt x="0" y="697229"/>
                      <a:pt x="0" y="449163"/>
                    </a:cubicBez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11624607"/>
                  <a:satOff val="-37145"/>
                  <a:lumOff val="-9412"/>
                  <a:alphaOff val="0"/>
                </a:schemeClr>
              </a:fillRef>
              <a:effectRef idx="0">
                <a:schemeClr val="accent3">
                  <a:hueOff val="11624607"/>
                  <a:satOff val="-37145"/>
                  <a:lumOff val="-941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9972" tIns="149972" rIns="149972" bIns="149972" numCol="1" spcCol="1270" anchor="ctr" anchorCtr="0">
                <a:noAutofit/>
              </a:bodyPr>
              <a:lstStyle/>
              <a:p>
                <a:pPr lvl="0" algn="ctr" defTabSz="128905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900" kern="1200"/>
              </a:p>
            </p:txBody>
          </p:sp>
          <p:sp>
            <p:nvSpPr>
              <p:cNvPr id="44" name="자유형 43"/>
              <p:cNvSpPr/>
              <p:nvPr/>
            </p:nvSpPr>
            <p:spPr>
              <a:xfrm>
                <a:off x="4683850" y="4560737"/>
                <a:ext cx="1347489" cy="898326"/>
              </a:xfrm>
              <a:custGeom>
                <a:avLst/>
                <a:gdLst>
                  <a:gd name="connsiteX0" fmla="*/ 0 w 1347489"/>
                  <a:gd name="connsiteY0" fmla="*/ 0 h 898326"/>
                  <a:gd name="connsiteX1" fmla="*/ 1347489 w 1347489"/>
                  <a:gd name="connsiteY1" fmla="*/ 0 h 898326"/>
                  <a:gd name="connsiteX2" fmla="*/ 1347489 w 1347489"/>
                  <a:gd name="connsiteY2" fmla="*/ 898326 h 898326"/>
                  <a:gd name="connsiteX3" fmla="*/ 0 w 1347489"/>
                  <a:gd name="connsiteY3" fmla="*/ 898326 h 898326"/>
                  <a:gd name="connsiteX4" fmla="*/ 0 w 1347489"/>
                  <a:gd name="connsiteY4" fmla="*/ 0 h 898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7489" h="898326">
                    <a:moveTo>
                      <a:pt x="0" y="0"/>
                    </a:moveTo>
                    <a:lnTo>
                      <a:pt x="1347489" y="0"/>
                    </a:lnTo>
                    <a:lnTo>
                      <a:pt x="1347489" y="898326"/>
                    </a:lnTo>
                    <a:lnTo>
                      <a:pt x="0" y="89832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228600" lvl="1" indent="-228600" algn="l" defTabSz="8890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endParaRPr lang="ko-KR" altLang="en-US" sz="2000" kern="120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939415" y="1952625"/>
              <a:ext cx="35565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편안하고 자유로운 분위기 조성</a:t>
              </a:r>
              <a:endPara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560948" y="2925950"/>
              <a:ext cx="355651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최소한의 개입</a:t>
              </a:r>
              <a:endPara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요청 시</a:t>
              </a:r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혹은 꼭 필요한 상황</a:t>
              </a:r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611123" y="4099317"/>
              <a:ext cx="355651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다양한 도구 이용</a:t>
              </a:r>
              <a:endPara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감정카드</a:t>
              </a:r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역할연극</a:t>
              </a:r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영화 등</a:t>
              </a:r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001729" y="5223267"/>
              <a:ext cx="35565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운영 기준점 </a:t>
              </a:r>
              <a:endPara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2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= </a:t>
              </a:r>
              <a:r>
                <a:rPr lang="ko-KR" altLang="en-US" sz="2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의사표현이 가장 부족한 그룹</a:t>
              </a:r>
              <a:endPara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5494046" y="4412599"/>
            <a:ext cx="3868410" cy="2168953"/>
            <a:chOff x="5494046" y="4412599"/>
            <a:chExt cx="3868410" cy="2168953"/>
          </a:xfrm>
        </p:grpSpPr>
        <p:sp>
          <p:nvSpPr>
            <p:cNvPr id="57" name="자유형 56"/>
            <p:cNvSpPr/>
            <p:nvPr/>
          </p:nvSpPr>
          <p:spPr>
            <a:xfrm>
              <a:off x="5556904" y="4759636"/>
              <a:ext cx="3805552" cy="516991"/>
            </a:xfrm>
            <a:custGeom>
              <a:avLst/>
              <a:gdLst>
                <a:gd name="connsiteX0" fmla="*/ 0 w 3716986"/>
                <a:gd name="connsiteY0" fmla="*/ 0 h 684403"/>
                <a:gd name="connsiteX1" fmla="*/ 3716986 w 3716986"/>
                <a:gd name="connsiteY1" fmla="*/ 0 h 684403"/>
                <a:gd name="connsiteX2" fmla="*/ 3716986 w 3716986"/>
                <a:gd name="connsiteY2" fmla="*/ 684403 h 684403"/>
                <a:gd name="connsiteX3" fmla="*/ 0 w 3716986"/>
                <a:gd name="connsiteY3" fmla="*/ 684403 h 684403"/>
                <a:gd name="connsiteX4" fmla="*/ 0 w 3716986"/>
                <a:gd name="connsiteY4" fmla="*/ 0 h 68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6986" h="684403">
                  <a:moveTo>
                    <a:pt x="0" y="0"/>
                  </a:moveTo>
                  <a:lnTo>
                    <a:pt x="3716986" y="0"/>
                  </a:lnTo>
                  <a:lnTo>
                    <a:pt x="3716986" y="684403"/>
                  </a:lnTo>
                  <a:lnTo>
                    <a:pt x="0" y="6844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말할 수 있는 충분한 시간 확보</a:t>
              </a:r>
              <a:endParaRPr lang="ko-KR" altLang="en-US" sz="20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8" name="자유형 57"/>
            <p:cNvSpPr/>
            <p:nvPr/>
          </p:nvSpPr>
          <p:spPr>
            <a:xfrm>
              <a:off x="5556777" y="5240530"/>
              <a:ext cx="3452723" cy="451705"/>
            </a:xfrm>
            <a:custGeom>
              <a:avLst/>
              <a:gdLst>
                <a:gd name="connsiteX0" fmla="*/ 0 w 3716986"/>
                <a:gd name="connsiteY0" fmla="*/ 0 h 684403"/>
                <a:gd name="connsiteX1" fmla="*/ 3716986 w 3716986"/>
                <a:gd name="connsiteY1" fmla="*/ 0 h 684403"/>
                <a:gd name="connsiteX2" fmla="*/ 3716986 w 3716986"/>
                <a:gd name="connsiteY2" fmla="*/ 684403 h 684403"/>
                <a:gd name="connsiteX3" fmla="*/ 0 w 3716986"/>
                <a:gd name="connsiteY3" fmla="*/ 684403 h 684403"/>
                <a:gd name="connsiteX4" fmla="*/ 0 w 3716986"/>
                <a:gd name="connsiteY4" fmla="*/ 0 h 68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6986" h="684403">
                  <a:moveTo>
                    <a:pt x="0" y="0"/>
                  </a:moveTo>
                  <a:lnTo>
                    <a:pt x="3716986" y="0"/>
                  </a:lnTo>
                  <a:lnTo>
                    <a:pt x="3716986" y="684403"/>
                  </a:lnTo>
                  <a:lnTo>
                    <a:pt x="0" y="6844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주제에서 </a:t>
              </a:r>
              <a:r>
                <a:rPr lang="ko-KR" altLang="en-US" sz="2000" dirty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벗어나지 않도록 </a:t>
              </a:r>
              <a:r>
                <a:rPr lang="ko-KR" altLang="en-US" sz="200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지원</a:t>
              </a:r>
              <a:endParaRPr lang="ko-KR" altLang="en-US" sz="20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오각형 63"/>
            <p:cNvSpPr/>
            <p:nvPr/>
          </p:nvSpPr>
          <p:spPr>
            <a:xfrm>
              <a:off x="5501253" y="4412599"/>
              <a:ext cx="3412140" cy="320593"/>
            </a:xfrm>
            <a:prstGeom prst="homePlate">
              <a:avLst/>
            </a:prstGeom>
          </p:spPr>
          <p:style>
            <a:lnRef idx="2">
              <a:schemeClr val="accent3">
                <a:hueOff val="11624607"/>
                <a:satOff val="-37145"/>
                <a:lumOff val="-9412"/>
                <a:alphaOff val="0"/>
              </a:schemeClr>
            </a:lnRef>
            <a:fillRef idx="1">
              <a:schemeClr val="accent3">
                <a:hueOff val="11624607"/>
                <a:satOff val="-37145"/>
                <a:lumOff val="-9412"/>
                <a:alphaOff val="0"/>
              </a:schemeClr>
            </a:fillRef>
            <a:effectRef idx="0">
              <a:schemeClr val="accent3">
                <a:hueOff val="11624607"/>
                <a:satOff val="-37145"/>
                <a:lumOff val="-9412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ko-KR" altLang="en-US" sz="2000" dirty="0" smtClean="0"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지원 시 고려사항  </a:t>
              </a:r>
              <a:endParaRPr lang="ko-KR" altLang="en-US" sz="2000" dirty="0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5508116" y="4944154"/>
              <a:ext cx="135675" cy="146806"/>
            </a:xfrm>
            <a:prstGeom prst="rect">
              <a:avLst/>
            </a:prstGeom>
          </p:spPr>
          <p:style>
            <a:lnRef idx="2">
              <a:schemeClr val="accent3">
                <a:hueOff val="6974765"/>
                <a:satOff val="-22287"/>
                <a:lumOff val="-5647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직사각형 61"/>
            <p:cNvSpPr/>
            <p:nvPr/>
          </p:nvSpPr>
          <p:spPr>
            <a:xfrm>
              <a:off x="5508116" y="5371383"/>
              <a:ext cx="135675" cy="146806"/>
            </a:xfrm>
            <a:prstGeom prst="rect">
              <a:avLst/>
            </a:prstGeom>
          </p:spPr>
          <p:style>
            <a:lnRef idx="2">
              <a:schemeClr val="accent3">
                <a:hueOff val="9299686"/>
                <a:satOff val="-29716"/>
                <a:lumOff val="-753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3" name="직사각형 62"/>
            <p:cNvSpPr/>
            <p:nvPr/>
          </p:nvSpPr>
          <p:spPr>
            <a:xfrm>
              <a:off x="5508116" y="5800658"/>
              <a:ext cx="135675" cy="146806"/>
            </a:xfrm>
            <a:prstGeom prst="rect">
              <a:avLst/>
            </a:prstGeom>
          </p:spPr>
          <p:style>
            <a:lnRef idx="2">
              <a:schemeClr val="accent3">
                <a:hueOff val="11624607"/>
                <a:satOff val="-37145"/>
                <a:lumOff val="-9412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자유형 65"/>
            <p:cNvSpPr/>
            <p:nvPr/>
          </p:nvSpPr>
          <p:spPr>
            <a:xfrm>
              <a:off x="5556777" y="5648269"/>
              <a:ext cx="3347948" cy="508734"/>
            </a:xfrm>
            <a:custGeom>
              <a:avLst/>
              <a:gdLst>
                <a:gd name="connsiteX0" fmla="*/ 0 w 3716986"/>
                <a:gd name="connsiteY0" fmla="*/ 0 h 684403"/>
                <a:gd name="connsiteX1" fmla="*/ 3716986 w 3716986"/>
                <a:gd name="connsiteY1" fmla="*/ 0 h 684403"/>
                <a:gd name="connsiteX2" fmla="*/ 3716986 w 3716986"/>
                <a:gd name="connsiteY2" fmla="*/ 684403 h 684403"/>
                <a:gd name="connsiteX3" fmla="*/ 0 w 3716986"/>
                <a:gd name="connsiteY3" fmla="*/ 684403 h 684403"/>
                <a:gd name="connsiteX4" fmla="*/ 0 w 3716986"/>
                <a:gd name="connsiteY4" fmla="*/ 0 h 68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6986" h="684403">
                  <a:moveTo>
                    <a:pt x="0" y="0"/>
                  </a:moveTo>
                  <a:lnTo>
                    <a:pt x="3716986" y="0"/>
                  </a:lnTo>
                  <a:lnTo>
                    <a:pt x="3716986" y="684403"/>
                  </a:lnTo>
                  <a:lnTo>
                    <a:pt x="0" y="6844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모두의 </a:t>
              </a:r>
              <a:r>
                <a:rPr lang="ko-KR" altLang="en-US" sz="2000" spc="-150" dirty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생각을 들을 수 있도록 </a:t>
              </a:r>
              <a:r>
                <a:rPr lang="ko-KR" altLang="en-US" sz="20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함</a:t>
              </a:r>
              <a:endParaRPr lang="ko-KR" altLang="en-US" sz="20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5494046" y="6237529"/>
              <a:ext cx="135675" cy="146806"/>
            </a:xfrm>
            <a:prstGeom prst="rect">
              <a:avLst/>
            </a:prstGeom>
          </p:spPr>
          <p:style>
            <a:lnRef idx="2">
              <a:schemeClr val="accent3">
                <a:hueOff val="6974765"/>
                <a:satOff val="-22287"/>
                <a:lumOff val="-5647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자유형 68"/>
            <p:cNvSpPr/>
            <p:nvPr/>
          </p:nvSpPr>
          <p:spPr>
            <a:xfrm>
              <a:off x="5556777" y="6072818"/>
              <a:ext cx="3732729" cy="508734"/>
            </a:xfrm>
            <a:custGeom>
              <a:avLst/>
              <a:gdLst>
                <a:gd name="connsiteX0" fmla="*/ 0 w 3716986"/>
                <a:gd name="connsiteY0" fmla="*/ 0 h 684403"/>
                <a:gd name="connsiteX1" fmla="*/ 3716986 w 3716986"/>
                <a:gd name="connsiteY1" fmla="*/ 0 h 684403"/>
                <a:gd name="connsiteX2" fmla="*/ 3716986 w 3716986"/>
                <a:gd name="connsiteY2" fmla="*/ 684403 h 684403"/>
                <a:gd name="connsiteX3" fmla="*/ 0 w 3716986"/>
                <a:gd name="connsiteY3" fmla="*/ 684403 h 684403"/>
                <a:gd name="connsiteX4" fmla="*/ 0 w 3716986"/>
                <a:gd name="connsiteY4" fmla="*/ 0 h 684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6986" h="684403">
                  <a:moveTo>
                    <a:pt x="0" y="0"/>
                  </a:moveTo>
                  <a:lnTo>
                    <a:pt x="3716986" y="0"/>
                  </a:lnTo>
                  <a:lnTo>
                    <a:pt x="3716986" y="684403"/>
                  </a:lnTo>
                  <a:lnTo>
                    <a:pt x="0" y="6844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pc="-150" dirty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감정 </a:t>
              </a:r>
              <a:r>
                <a:rPr lang="ko-KR" altLang="en-US" sz="20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손상 시</a:t>
              </a:r>
              <a:r>
                <a:rPr lang="en-US" altLang="ko-KR" sz="20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, </a:t>
              </a:r>
              <a:r>
                <a:rPr lang="ko-KR" altLang="en-US" sz="20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극복할 </a:t>
              </a:r>
              <a:r>
                <a:rPr lang="ko-KR" altLang="en-US" sz="2000" spc="-150" dirty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수 </a:t>
              </a:r>
              <a:r>
                <a:rPr lang="ko-KR" altLang="en-US" sz="20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있게 </a:t>
              </a:r>
              <a:r>
                <a:rPr lang="ko-KR" altLang="en-US" sz="2000" spc="-150" dirty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지원</a:t>
              </a:r>
              <a:endParaRPr lang="ko-KR" altLang="en-US" sz="20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6709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4000" b="1" spc="-1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의사결정 지원</a:t>
            </a:r>
            <a:endParaRPr lang="ko-KR" altLang="en-US" sz="4000" b="1" spc="-1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spc="-3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나눔고딕" pitchFamily="50" charset="-127"/>
                <a:ea typeface="나눔고딕" pitchFamily="50" charset="-127"/>
              </a:rPr>
              <a:t>19 / 20</a:t>
            </a:r>
            <a:endParaRPr lang="en-US" altLang="ko-KR" sz="800" spc="-30" dirty="0">
              <a:solidFill>
                <a:prstClr val="black">
                  <a:lumMod val="95000"/>
                  <a:lumOff val="5000"/>
                </a:prst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472227" y="1819275"/>
            <a:ext cx="4091991" cy="1056861"/>
            <a:chOff x="472227" y="2459228"/>
            <a:chExt cx="4091991" cy="1056861"/>
          </a:xfrm>
        </p:grpSpPr>
        <p:sp>
          <p:nvSpPr>
            <p:cNvPr id="56" name="직사각형 55"/>
            <p:cNvSpPr/>
            <p:nvPr/>
          </p:nvSpPr>
          <p:spPr>
            <a:xfrm>
              <a:off x="472227" y="3156089"/>
              <a:ext cx="3779996" cy="360000"/>
            </a:xfrm>
            <a:prstGeom prst="rect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자유형 58"/>
            <p:cNvSpPr/>
            <p:nvPr/>
          </p:nvSpPr>
          <p:spPr>
            <a:xfrm>
              <a:off x="472227" y="2459228"/>
              <a:ext cx="4091991" cy="582561"/>
            </a:xfrm>
            <a:custGeom>
              <a:avLst/>
              <a:gdLst>
                <a:gd name="connsiteX0" fmla="*/ 0 w 3996759"/>
                <a:gd name="connsiteY0" fmla="*/ 0 h 844689"/>
                <a:gd name="connsiteX1" fmla="*/ 3996759 w 3996759"/>
                <a:gd name="connsiteY1" fmla="*/ 0 h 844689"/>
                <a:gd name="connsiteX2" fmla="*/ 3996759 w 3996759"/>
                <a:gd name="connsiteY2" fmla="*/ 844689 h 844689"/>
                <a:gd name="connsiteX3" fmla="*/ 0 w 3996759"/>
                <a:gd name="connsiteY3" fmla="*/ 844689 h 844689"/>
                <a:gd name="connsiteX4" fmla="*/ 0 w 3996759"/>
                <a:gd name="connsiteY4" fmla="*/ 0 h 844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6759" h="844689">
                  <a:moveTo>
                    <a:pt x="0" y="0"/>
                  </a:moveTo>
                  <a:lnTo>
                    <a:pt x="3996759" y="0"/>
                  </a:lnTo>
                  <a:lnTo>
                    <a:pt x="3996759" y="844689"/>
                  </a:lnTo>
                  <a:lnTo>
                    <a:pt x="0" y="844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53340" rIns="80010" bIns="53340" numCol="1" spcCol="1270" anchor="ctr" anchorCtr="0">
              <a:noAutofit/>
            </a:bodyPr>
            <a:lstStyle/>
            <a:p>
              <a:pPr lvl="0" algn="l" defTabSz="1866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8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“</a:t>
              </a:r>
              <a:r>
                <a:rPr lang="ko-KR" altLang="en-US" sz="2800" kern="12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비 언어적 표현의 포용</a:t>
              </a:r>
              <a:r>
                <a:rPr lang="en-US" altLang="ko-KR" sz="2800" kern="12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”</a:t>
              </a:r>
              <a:endParaRPr lang="ko-KR" altLang="en-US" sz="2800" kern="1200" spc="-150" dirty="0"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4337626" y="1819275"/>
            <a:ext cx="4206299" cy="1056861"/>
            <a:chOff x="4337626" y="2459228"/>
            <a:chExt cx="4206299" cy="1056861"/>
          </a:xfrm>
        </p:grpSpPr>
        <p:sp>
          <p:nvSpPr>
            <p:cNvPr id="76" name="직사각형 75"/>
            <p:cNvSpPr/>
            <p:nvPr/>
          </p:nvSpPr>
          <p:spPr>
            <a:xfrm>
              <a:off x="4480499" y="3156089"/>
              <a:ext cx="4025326" cy="360000"/>
            </a:xfrm>
            <a:prstGeom prst="rect">
              <a:avLst/>
            </a:prstGeom>
          </p:spPr>
          <p:style>
            <a:lnRef idx="2">
              <a:schemeClr val="accent3">
                <a:hueOff val="11624607"/>
                <a:satOff val="-37145"/>
                <a:lumOff val="-9412"/>
                <a:alphaOff val="0"/>
              </a:schemeClr>
            </a:lnRef>
            <a:fillRef idx="1">
              <a:schemeClr val="accent3">
                <a:hueOff val="11624607"/>
                <a:satOff val="-37145"/>
                <a:lumOff val="-9412"/>
                <a:alphaOff val="0"/>
              </a:schemeClr>
            </a:fillRef>
            <a:effectRef idx="0">
              <a:schemeClr val="accent3">
                <a:hueOff val="11624607"/>
                <a:satOff val="-37145"/>
                <a:lumOff val="-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자유형 76"/>
            <p:cNvSpPr/>
            <p:nvPr/>
          </p:nvSpPr>
          <p:spPr>
            <a:xfrm>
              <a:off x="4337626" y="2459228"/>
              <a:ext cx="4206299" cy="601611"/>
            </a:xfrm>
            <a:custGeom>
              <a:avLst/>
              <a:gdLst>
                <a:gd name="connsiteX0" fmla="*/ 0 w 3996759"/>
                <a:gd name="connsiteY0" fmla="*/ 0 h 844689"/>
                <a:gd name="connsiteX1" fmla="*/ 3996759 w 3996759"/>
                <a:gd name="connsiteY1" fmla="*/ 0 h 844689"/>
                <a:gd name="connsiteX2" fmla="*/ 3996759 w 3996759"/>
                <a:gd name="connsiteY2" fmla="*/ 844689 h 844689"/>
                <a:gd name="connsiteX3" fmla="*/ 0 w 3996759"/>
                <a:gd name="connsiteY3" fmla="*/ 844689 h 844689"/>
                <a:gd name="connsiteX4" fmla="*/ 0 w 3996759"/>
                <a:gd name="connsiteY4" fmla="*/ 0 h 844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6759" h="844689">
                  <a:moveTo>
                    <a:pt x="0" y="0"/>
                  </a:moveTo>
                  <a:lnTo>
                    <a:pt x="3996759" y="0"/>
                  </a:lnTo>
                  <a:lnTo>
                    <a:pt x="3996759" y="844689"/>
                  </a:lnTo>
                  <a:lnTo>
                    <a:pt x="0" y="844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53340" rIns="80010" bIns="53340" numCol="1" spcCol="1270" anchor="ctr" anchorCtr="0">
              <a:noAutofit/>
            </a:bodyPr>
            <a:lstStyle/>
            <a:p>
              <a:pPr lvl="0" algn="l" defTabSz="18669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800" kern="12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“</a:t>
              </a:r>
              <a:r>
                <a:rPr lang="ko-KR" altLang="en-US" sz="2800" kern="12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의사결정과정에서의 문제해결</a:t>
              </a:r>
              <a:r>
                <a:rPr lang="en-US" altLang="ko-KR" sz="2800" kern="1200" spc="-150" dirty="0" smtClean="0">
                  <a:latin typeface="08서울남산체 M" panose="02020603020101020101" pitchFamily="18" charset="-127"/>
                  <a:ea typeface="08서울남산체 M" panose="02020603020101020101" pitchFamily="18" charset="-127"/>
                </a:rPr>
                <a:t>”</a:t>
              </a:r>
              <a:endParaRPr lang="ko-KR" altLang="en-US" sz="2800" kern="1200" spc="-150" dirty="0">
                <a:latin typeface="08서울남산체 M" panose="02020603020101020101" pitchFamily="18" charset="-127"/>
                <a:ea typeface="08서울남산체 M" panose="02020603020101020101" pitchFamily="18" charset="-127"/>
              </a:endParaRPr>
            </a:p>
          </p:txBody>
        </p:sp>
      </p:grpSp>
      <p:sp>
        <p:nvSpPr>
          <p:cNvPr id="78" name="자유형 77"/>
          <p:cNvSpPr/>
          <p:nvPr/>
        </p:nvSpPr>
        <p:spPr>
          <a:xfrm>
            <a:off x="472227" y="3026548"/>
            <a:ext cx="3732729" cy="2555102"/>
          </a:xfrm>
          <a:custGeom>
            <a:avLst/>
            <a:gdLst>
              <a:gd name="connsiteX0" fmla="*/ 0 w 3716986"/>
              <a:gd name="connsiteY0" fmla="*/ 0 h 684403"/>
              <a:gd name="connsiteX1" fmla="*/ 3716986 w 3716986"/>
              <a:gd name="connsiteY1" fmla="*/ 0 h 684403"/>
              <a:gd name="connsiteX2" fmla="*/ 3716986 w 3716986"/>
              <a:gd name="connsiteY2" fmla="*/ 684403 h 684403"/>
              <a:gd name="connsiteX3" fmla="*/ 0 w 3716986"/>
              <a:gd name="connsiteY3" fmla="*/ 684403 h 684403"/>
              <a:gd name="connsiteX4" fmla="*/ 0 w 3716986"/>
              <a:gd name="connsiteY4" fmla="*/ 0 h 68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986" h="684403">
                <a:moveTo>
                  <a:pt x="0" y="0"/>
                </a:moveTo>
                <a:lnTo>
                  <a:pt x="3716986" y="0"/>
                </a:lnTo>
                <a:lnTo>
                  <a:pt x="3716986" y="684403"/>
                </a:lnTo>
                <a:lnTo>
                  <a:pt x="0" y="6844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142240" rIns="0" bIns="142240" numCol="1" spcCol="1270" anchor="ctr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발화언어 표현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어려운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구성원 고려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자폐성장애인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→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자기표현의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범주 확대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필요</a:t>
            </a:r>
            <a:endParaRPr lang="en-US" altLang="ko-KR" sz="2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2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장애 정도의 </a:t>
            </a:r>
            <a:endParaRPr lang="en-US" altLang="ko-KR" sz="20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발달장애인 </a:t>
            </a:r>
            <a:r>
              <a:rPr lang="ko-KR" altLang="en-US" sz="2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참여 기회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보장</a:t>
            </a:r>
            <a:endParaRPr lang="ko-KR" altLang="en-US" sz="20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자유형 79"/>
          <p:cNvSpPr/>
          <p:nvPr/>
        </p:nvSpPr>
        <p:spPr>
          <a:xfrm>
            <a:off x="4432874" y="2914236"/>
            <a:ext cx="4149151" cy="3500479"/>
          </a:xfrm>
          <a:custGeom>
            <a:avLst/>
            <a:gdLst>
              <a:gd name="connsiteX0" fmla="*/ 0 w 3716986"/>
              <a:gd name="connsiteY0" fmla="*/ 0 h 684403"/>
              <a:gd name="connsiteX1" fmla="*/ 3716986 w 3716986"/>
              <a:gd name="connsiteY1" fmla="*/ 0 h 684403"/>
              <a:gd name="connsiteX2" fmla="*/ 3716986 w 3716986"/>
              <a:gd name="connsiteY2" fmla="*/ 684403 h 684403"/>
              <a:gd name="connsiteX3" fmla="*/ 0 w 3716986"/>
              <a:gd name="connsiteY3" fmla="*/ 684403 h 684403"/>
              <a:gd name="connsiteX4" fmla="*/ 0 w 3716986"/>
              <a:gd name="connsiteY4" fmla="*/ 0 h 68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6986" h="684403">
                <a:moveTo>
                  <a:pt x="0" y="0"/>
                </a:moveTo>
                <a:lnTo>
                  <a:pt x="3716986" y="0"/>
                </a:lnTo>
                <a:lnTo>
                  <a:pt x="3716986" y="684403"/>
                </a:lnTo>
                <a:lnTo>
                  <a:pt x="0" y="6844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" tIns="142240" rIns="0" bIns="142240" numCol="1" spcCol="1270" anchor="t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▪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다른 구성원의 말을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가로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막는다면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▪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한 구성원이 너무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오래 얘기한다면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▪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주제에서 벗어났다면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?</a:t>
            </a:r>
            <a:endParaRPr lang="en-US" altLang="ko-KR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▪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모임에서 말을 하지 않는다면 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▪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모임을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지루해하는 것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같다면 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조력자 지원이 필요한 소통의 문제들</a:t>
            </a:r>
            <a:endParaRPr lang="ko-KR" altLang="en-US" sz="2000" kern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75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1054" y="2425349"/>
            <a:ext cx="3474171" cy="1041751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4000" b="1" spc="-2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감사합니다</a:t>
            </a:r>
            <a:endParaRPr lang="ko-KR" altLang="en-US" sz="4000" b="1" spc="-2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39639D"/>
      </a:hlink>
      <a:folHlink>
        <a:srgbClr val="34343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4879</TotalTime>
  <Words>1133</Words>
  <Application>Microsoft Office PowerPoint</Application>
  <PresentationFormat>화면 슬라이드 쇼(4:3)</PresentationFormat>
  <Paragraphs>294</Paragraphs>
  <Slides>21</Slides>
  <Notes>13</Notes>
  <HiddenSlides>1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9" baseType="lpstr">
      <vt:lpstr>굴림</vt:lpstr>
      <vt:lpstr>Arial</vt:lpstr>
      <vt:lpstr>나눔고딕</vt:lpstr>
      <vt:lpstr>맑은 고딕</vt:lpstr>
      <vt:lpstr>08서울남산체 M</vt:lpstr>
      <vt:lpstr>08서울남산체 B</vt:lpstr>
      <vt:lpstr>Wingdings</vt:lpstr>
      <vt:lpstr>Office 테마</vt:lpstr>
      <vt:lpstr>알고 싶다</vt:lpstr>
      <vt:lpstr>슬라이드 2</vt:lpstr>
      <vt:lpstr>‘자조집단’은 </vt:lpstr>
      <vt:lpstr>‘자조집단’의 의미∙기능 </vt:lpstr>
      <vt:lpstr>‘자조집단’의 유형</vt:lpstr>
      <vt:lpstr>슬라이드 6</vt:lpstr>
      <vt:lpstr>조력자의 역할</vt:lpstr>
      <vt:lpstr>조력자의 역할</vt:lpstr>
      <vt:lpstr>조력자의 자세 </vt:lpstr>
      <vt:lpstr>조력자의 자세 </vt:lpstr>
      <vt:lpstr>조력자의 딜레마</vt:lpstr>
      <vt:lpstr>조력자의 딜레마</vt:lpstr>
      <vt:lpstr>조력자의 자격</vt:lpstr>
      <vt:lpstr>슬라이드 14</vt:lpstr>
      <vt:lpstr>자조집단 구성하기</vt:lpstr>
      <vt:lpstr>자조집단 정체성 강화 전략</vt:lpstr>
      <vt:lpstr>자조집단 구성원의 권리와 책임</vt:lpstr>
      <vt:lpstr>역할 정하기, 독려하기</vt:lpstr>
      <vt:lpstr>의사결정 지원</vt:lpstr>
      <vt:lpstr>의사결정 지원</vt:lpstr>
      <vt:lpstr>감사합니다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나눔고딕B, 54pt</dc:title>
  <dc:creator>네이버 한글캠페인</dc:creator>
  <cp:lastModifiedBy>7F3</cp:lastModifiedBy>
  <cp:revision>150</cp:revision>
  <cp:lastPrinted>2014-05-28T06:14:41Z</cp:lastPrinted>
  <dcterms:created xsi:type="dcterms:W3CDTF">2011-08-24T01:05:33Z</dcterms:created>
  <dcterms:modified xsi:type="dcterms:W3CDTF">2015-02-23T13:08:05Z</dcterms:modified>
</cp:coreProperties>
</file>